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sldIdLst>
    <p:sldId id="259" r:id="rId2"/>
    <p:sldId id="258" r:id="rId3"/>
    <p:sldId id="266" r:id="rId4"/>
    <p:sldId id="260" r:id="rId5"/>
    <p:sldId id="267" r:id="rId6"/>
    <p:sldId id="268" r:id="rId7"/>
    <p:sldId id="269" r:id="rId8"/>
    <p:sldId id="270" r:id="rId9"/>
    <p:sldId id="27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6D45"/>
    <a:srgbClr val="B54C2D"/>
    <a:srgbClr val="DDA147"/>
    <a:srgbClr val="B66952"/>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20905-3954-474B-A606-562BCA026DC1}"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579698BD-D232-4926-8D7B-29A69B90858B}" type="pres">
      <dgm:prSet presAssocID="{8AA20905-3954-474B-A606-562BCA026DC1}" presName="Name0" presStyleCnt="0">
        <dgm:presLayoutVars>
          <dgm:animLvl val="lvl"/>
          <dgm:resizeHandles val="exact"/>
        </dgm:presLayoutVars>
      </dgm:prSet>
      <dgm:spPr/>
    </dgm:pt>
  </dgm:ptLst>
  <dgm:cxnLst>
    <dgm:cxn modelId="{0439566F-A180-439C-8FAE-14E400EF2DCF}" type="presOf" srcId="{8AA20905-3954-474B-A606-562BCA026DC1}" destId="{579698BD-D232-4926-8D7B-29A69B90858B}" srcOrd="0" destOrd="0" presId="urn:microsoft.com/office/officeart/2016/7/layout/LinearBlock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85252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85865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2648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517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7/29/2020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8887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7/29/2020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488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7/29/2020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591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9647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7/29/2020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637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1466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8120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80594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883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7/29/2020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7406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7/29/2020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62302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9415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34527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7/29/2020</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069802776"/>
      </p:ext>
    </p:extLst>
  </p:cSld>
  <p:clrMap bg1="dk1" tx1="lt1" bg2="dk2" tx2="lt2" accent1="accent1" accent2="accent2" accent3="accent3" accent4="accent4" accent5="accent5" accent6="accent6" hlink="hlink" folHlink="folHlink"/>
  <p:sldLayoutIdLst>
    <p:sldLayoutId id="2147483713" r:id="rId1"/>
    <p:sldLayoutId id="2147483715" r:id="rId2"/>
    <p:sldLayoutId id="2147483716" r:id="rId3"/>
    <p:sldLayoutId id="2147483714" r:id="rId4"/>
    <p:sldLayoutId id="2147483710" r:id="rId5"/>
    <p:sldLayoutId id="2147483694" r:id="rId6"/>
    <p:sldLayoutId id="2147483695" r:id="rId7"/>
    <p:sldLayoutId id="2147483696" r:id="rId8"/>
    <p:sldLayoutId id="2147483697" r:id="rId9"/>
    <p:sldLayoutId id="2147483699" r:id="rId10"/>
    <p:sldLayoutId id="2147483693" r:id="rId11"/>
    <p:sldLayoutId id="2147483700" r:id="rId12"/>
    <p:sldLayoutId id="2147483701" r:id="rId13"/>
    <p:sldLayoutId id="2147483703" r:id="rId14"/>
    <p:sldLayoutId id="2147483704" r:id="rId15"/>
    <p:sldLayoutId id="2147483702" r:id="rId16"/>
    <p:sldLayoutId id="2147483698"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hyperlink" Target="mailto:jonnykidney@gmail.com" TargetMode="Externa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9.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file:///C:\Users\bigki\Pictures\Drop\Drop.pdf" TargetMode="External"/><Relationship Id="rId5" Type="http://schemas.openxmlformats.org/officeDocument/2006/relationships/hyperlink" Target="https://vimeo.com/user54577054/review/445052005/b9ea9e8d6e" TargetMode="Externa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3.jpg"/><Relationship Id="rId7" Type="http://schemas.openxmlformats.org/officeDocument/2006/relationships/image" Target="../media/image27.jp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6.jpg"/><Relationship Id="rId11" Type="http://schemas.openxmlformats.org/officeDocument/2006/relationships/image" Target="../media/image31.jpg"/><Relationship Id="rId5" Type="http://schemas.openxmlformats.org/officeDocument/2006/relationships/image" Target="../media/image25.png"/><Relationship Id="rId10" Type="http://schemas.openxmlformats.org/officeDocument/2006/relationships/image" Target="../media/image30.jpg"/><Relationship Id="rId4" Type="http://schemas.openxmlformats.org/officeDocument/2006/relationships/image" Target="../media/image24.jpg"/><Relationship Id="rId9"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3.jpg"/><Relationship Id="rId7" Type="http://schemas.openxmlformats.org/officeDocument/2006/relationships/image" Target="../media/image35.jpg"/><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27.jpg"/><Relationship Id="rId4" Type="http://schemas.openxmlformats.org/officeDocument/2006/relationships/image" Target="../media/image12.jpg"/><Relationship Id="rId9" Type="http://schemas.openxmlformats.org/officeDocument/2006/relationships/image" Target="../media/image37.jp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capturethemomentmedia.com/"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jonnykidney@gmail.com"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BC5572-FC33-4C1C-8DEE-C2CF75A756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1370693" y="1250339"/>
            <a:ext cx="9440034" cy="2648381"/>
          </a:xfrm>
        </p:spPr>
        <p:txBody>
          <a:bodyPr>
            <a:normAutofit/>
          </a:bodyPr>
          <a:lstStyle/>
          <a:p>
            <a:r>
              <a:rPr lang="en-US" sz="7200" dirty="0">
                <a:latin typeface="Bauhaus 93" panose="04030905020B02020C02" pitchFamily="82" charset="0"/>
              </a:rPr>
              <a:t>DROP</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1370693" y="3910649"/>
            <a:ext cx="9440034" cy="1397951"/>
          </a:xfrm>
        </p:spPr>
        <p:txBody>
          <a:bodyPr>
            <a:normAutofit/>
          </a:bodyPr>
          <a:lstStyle/>
          <a:p>
            <a:r>
              <a:rPr lang="en-US" sz="2800" dirty="0"/>
              <a:t>By Jonny Kidney</a:t>
            </a:r>
          </a:p>
        </p:txBody>
      </p:sp>
      <p:sp>
        <p:nvSpPr>
          <p:cNvPr id="4" name="TextBox 3">
            <a:extLst>
              <a:ext uri="{FF2B5EF4-FFF2-40B4-BE49-F238E27FC236}">
                <a16:creationId xmlns:a16="http://schemas.microsoft.com/office/drawing/2014/main" id="{23E70B3F-7F9D-4E19-A8C6-105A84305FFB}"/>
              </a:ext>
            </a:extLst>
          </p:cNvPr>
          <p:cNvSpPr txBox="1"/>
          <p:nvPr/>
        </p:nvSpPr>
        <p:spPr>
          <a:xfrm>
            <a:off x="399495" y="5149049"/>
            <a:ext cx="3701988" cy="1200329"/>
          </a:xfrm>
          <a:prstGeom prst="rect">
            <a:avLst/>
          </a:prstGeom>
          <a:noFill/>
        </p:spPr>
        <p:txBody>
          <a:bodyPr wrap="square" rtlCol="0">
            <a:spAutoFit/>
          </a:bodyPr>
          <a:lstStyle/>
          <a:p>
            <a:r>
              <a:rPr lang="en-CA" dirty="0"/>
              <a:t>Jonny Kidney – Writer/Producer</a:t>
            </a:r>
          </a:p>
          <a:p>
            <a:r>
              <a:rPr lang="en-CA" dirty="0">
                <a:hlinkClick r:id="rId4">
                  <a:extLst>
                    <a:ext uri="{A12FA001-AC4F-418D-AE19-62706E023703}">
                      <ahyp:hlinkClr xmlns:ahyp="http://schemas.microsoft.com/office/drawing/2018/hyperlinkcolor" val="tx"/>
                    </a:ext>
                  </a:extLst>
                </a:hlinkClick>
              </a:rPr>
              <a:t>jonnykidney@gmail.com</a:t>
            </a:r>
            <a:endParaRPr lang="en-CA" dirty="0"/>
          </a:p>
          <a:p>
            <a:r>
              <a:rPr lang="en-CA" dirty="0"/>
              <a:t>P: 604-561-5976</a:t>
            </a:r>
          </a:p>
          <a:p>
            <a:r>
              <a:rPr lang="en-CA" dirty="0"/>
              <a:t>Jonnykidney.com</a:t>
            </a:r>
          </a:p>
        </p:txBody>
      </p:sp>
      <p:pic>
        <p:nvPicPr>
          <p:cNvPr id="7" name="Picture 6">
            <a:extLst>
              <a:ext uri="{FF2B5EF4-FFF2-40B4-BE49-F238E27FC236}">
                <a16:creationId xmlns:a16="http://schemas.microsoft.com/office/drawing/2014/main" id="{E69D0333-F395-4BAA-B274-5BA5DE4A9602}"/>
              </a:ext>
            </a:extLst>
          </p:cNvPr>
          <p:cNvPicPr>
            <a:picLocks noChangeAspect="1"/>
          </p:cNvPicPr>
          <p:nvPr/>
        </p:nvPicPr>
        <p:blipFill rotWithShape="1">
          <a:blip r:embed="rId5">
            <a:extLst>
              <a:ext uri="{28A0092B-C50C-407E-A947-70E740481C1C}">
                <a14:useLocalDpi xmlns:a14="http://schemas.microsoft.com/office/drawing/2010/main" val="0"/>
              </a:ext>
            </a:extLst>
          </a:blip>
          <a:srcRect l="7558" t="8503" r="7881" b="10520"/>
          <a:stretch/>
        </p:blipFill>
        <p:spPr>
          <a:xfrm>
            <a:off x="6095999" y="3029563"/>
            <a:ext cx="659907" cy="6319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3373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D57A604-388D-4DA1-B20E-A15130705D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graphicFrame>
        <p:nvGraphicFramePr>
          <p:cNvPr id="4" name="Content Placeholder 2">
            <a:extLst>
              <a:ext uri="{FF2B5EF4-FFF2-40B4-BE49-F238E27FC236}">
                <a16:creationId xmlns:a16="http://schemas.microsoft.com/office/drawing/2014/main" id="{AED04DAF-1E3F-4397-8834-E64118E9B2CD}"/>
              </a:ext>
            </a:extLst>
          </p:cNvPr>
          <p:cNvGraphicFramePr>
            <a:graphicFrameLocks noGrp="1"/>
          </p:cNvGraphicFramePr>
          <p:nvPr>
            <p:ph idx="4294967295"/>
            <p:extLst>
              <p:ext uri="{D42A27DB-BD31-4B8C-83A1-F6EECF244321}">
                <p14:modId xmlns:p14="http://schemas.microsoft.com/office/powerpoint/2010/main" val="3345435621"/>
              </p:ext>
            </p:extLst>
          </p:nvPr>
        </p:nvGraphicFramePr>
        <p:xfrm>
          <a:off x="0" y="2076450"/>
          <a:ext cx="10353675" cy="37147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D10E5D7B-A659-4222-AC40-47316DEACB8F}"/>
              </a:ext>
            </a:extLst>
          </p:cNvPr>
          <p:cNvSpPr txBox="1"/>
          <p:nvPr/>
        </p:nvSpPr>
        <p:spPr>
          <a:xfrm>
            <a:off x="113605" y="709017"/>
            <a:ext cx="6602027" cy="1200329"/>
          </a:xfrm>
          <a:prstGeom prst="rect">
            <a:avLst/>
          </a:prstGeom>
          <a:noFill/>
        </p:spPr>
        <p:txBody>
          <a:bodyPr wrap="square" rtlCol="0">
            <a:spAutoFit/>
          </a:bodyPr>
          <a:lstStyle/>
          <a:p>
            <a:r>
              <a:rPr lang="en-CA" dirty="0"/>
              <a:t> </a:t>
            </a:r>
            <a:r>
              <a:rPr lang="en-CA" sz="1800" dirty="0">
                <a:effectLst/>
                <a:latin typeface="Calibri" panose="020F0502020204030204" pitchFamily="34" charset="0"/>
                <a:ea typeface="Calibri" panose="020F0502020204030204" pitchFamily="34" charset="0"/>
                <a:cs typeface="Times New Roman" panose="02020603050405020304" pitchFamily="18" charset="0"/>
              </a:rPr>
              <a:t>A world famous DJ returns to the spotlight after her struggles with fame, while overcoming a troubled past, filled with a secret.  </a:t>
            </a:r>
            <a:r>
              <a:rPr lang="en-CA" dirty="0">
                <a:latin typeface="Calibri" panose="020F0502020204030204" pitchFamily="34" charset="0"/>
                <a:ea typeface="Calibri" panose="020F0502020204030204" pitchFamily="34" charset="0"/>
                <a:cs typeface="Times New Roman" panose="02020603050405020304" pitchFamily="18" charset="0"/>
              </a:rPr>
              <a:t>As </a:t>
            </a:r>
            <a:r>
              <a:rPr lang="en-CA" sz="1800" dirty="0">
                <a:effectLst/>
                <a:latin typeface="Calibri" panose="020F0502020204030204" pitchFamily="34" charset="0"/>
                <a:ea typeface="Calibri" panose="020F0502020204030204" pitchFamily="34" charset="0"/>
                <a:cs typeface="Times New Roman" panose="02020603050405020304" pitchFamily="18" charset="0"/>
              </a:rPr>
              <a:t> glamourous as her life seems to be, she’s filled with doubt about her life altering decisions ahead.</a:t>
            </a:r>
            <a:endParaRPr lang="en-CA" dirty="0"/>
          </a:p>
        </p:txBody>
      </p:sp>
      <p:sp>
        <p:nvSpPr>
          <p:cNvPr id="8" name="TextBox 7">
            <a:extLst>
              <a:ext uri="{FF2B5EF4-FFF2-40B4-BE49-F238E27FC236}">
                <a16:creationId xmlns:a16="http://schemas.microsoft.com/office/drawing/2014/main" id="{5A5C764C-6152-4E6B-A84C-02EEBE700BC8}"/>
              </a:ext>
            </a:extLst>
          </p:cNvPr>
          <p:cNvSpPr txBox="1"/>
          <p:nvPr/>
        </p:nvSpPr>
        <p:spPr>
          <a:xfrm>
            <a:off x="119701" y="1131"/>
            <a:ext cx="3417903" cy="707886"/>
          </a:xfrm>
          <a:prstGeom prst="rect">
            <a:avLst/>
          </a:prstGeom>
          <a:noFill/>
        </p:spPr>
        <p:txBody>
          <a:bodyPr wrap="square" rtlCol="0">
            <a:spAutoFit/>
          </a:bodyPr>
          <a:lstStyle/>
          <a:p>
            <a:r>
              <a:rPr lang="en-CA" sz="4000" dirty="0">
                <a:solidFill>
                  <a:srgbClr val="FF0000"/>
                </a:solidFill>
              </a:rPr>
              <a:t>LOGLINE:</a:t>
            </a:r>
          </a:p>
        </p:txBody>
      </p:sp>
      <p:sp>
        <p:nvSpPr>
          <p:cNvPr id="9" name="TextBox 8">
            <a:extLst>
              <a:ext uri="{FF2B5EF4-FFF2-40B4-BE49-F238E27FC236}">
                <a16:creationId xmlns:a16="http://schemas.microsoft.com/office/drawing/2014/main" id="{3B1E3948-FFAA-4C27-84A2-F76FA052A1EF}"/>
              </a:ext>
            </a:extLst>
          </p:cNvPr>
          <p:cNvSpPr txBox="1"/>
          <p:nvPr/>
        </p:nvSpPr>
        <p:spPr>
          <a:xfrm>
            <a:off x="8486343" y="5719439"/>
            <a:ext cx="3524435" cy="861774"/>
          </a:xfrm>
          <a:prstGeom prst="rect">
            <a:avLst/>
          </a:prstGeom>
          <a:noFill/>
        </p:spPr>
        <p:txBody>
          <a:bodyPr wrap="square" rtlCol="0">
            <a:spAutoFit/>
          </a:bodyPr>
          <a:lstStyle/>
          <a:p>
            <a:r>
              <a:rPr lang="en-CA" sz="3200" dirty="0">
                <a:solidFill>
                  <a:srgbClr val="FF0000"/>
                </a:solidFill>
              </a:rPr>
              <a:t>            GENRE:</a:t>
            </a:r>
          </a:p>
          <a:p>
            <a:r>
              <a:rPr lang="en-CA" dirty="0"/>
              <a:t>                                               Drama</a:t>
            </a:r>
          </a:p>
        </p:txBody>
      </p:sp>
    </p:spTree>
    <p:extLst>
      <p:ext uri="{BB962C8B-B14F-4D97-AF65-F5344CB8AC3E}">
        <p14:creationId xmlns:p14="http://schemas.microsoft.com/office/powerpoint/2010/main" val="268908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 descr="pasted-image.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1119" y="-270669"/>
            <a:ext cx="12314238" cy="8208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rcRect/>
          <a:stretch/>
        </p:blipFill>
        <p:spPr>
          <a:xfrm>
            <a:off x="-61119" y="-270669"/>
            <a:ext cx="12314235" cy="8752939"/>
          </a:xfrm>
          <a:prstGeom prst="rect">
            <a:avLst/>
          </a:prstGeom>
        </p:spPr>
      </p:pic>
      <p:sp>
        <p:nvSpPr>
          <p:cNvPr id="13314" name="Line 2"/>
          <p:cNvSpPr>
            <a:spLocks noChangeShapeType="1"/>
          </p:cNvSpPr>
          <p:nvPr/>
        </p:nvSpPr>
        <p:spPr bwMode="auto">
          <a:xfrm flipH="1">
            <a:off x="1737519" y="-115094"/>
            <a:ext cx="0" cy="7256463"/>
          </a:xfrm>
          <a:prstGeom prst="line">
            <a:avLst/>
          </a:prstGeom>
          <a:noFill/>
          <a:ln w="25400" cap="rnd" cmpd="sng">
            <a:solidFill>
              <a:srgbClr val="E39920"/>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ltLang="en-US" sz="1600"/>
          </a:p>
        </p:txBody>
      </p:sp>
      <p:grpSp>
        <p:nvGrpSpPr>
          <p:cNvPr id="13315" name="Group 3"/>
          <p:cNvGrpSpPr>
            <a:grpSpLocks/>
          </p:cNvGrpSpPr>
          <p:nvPr/>
        </p:nvGrpSpPr>
        <p:grpSpPr bwMode="auto">
          <a:xfrm>
            <a:off x="351235" y="471811"/>
            <a:ext cx="2772569" cy="2772569"/>
            <a:chOff x="0" y="0"/>
            <a:chExt cx="5545106" cy="5545106"/>
          </a:xfrm>
        </p:grpSpPr>
        <p:sp>
          <p:nvSpPr>
            <p:cNvPr id="13316" name="AutoShape 4"/>
            <p:cNvSpPr>
              <a:spLocks/>
            </p:cNvSpPr>
            <p:nvPr/>
          </p:nvSpPr>
          <p:spPr bwMode="auto">
            <a:xfrm>
              <a:off x="267195" y="267195"/>
              <a:ext cx="5010716" cy="501071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39920"/>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ltLang="en-US" sz="1600">
                <a:solidFill>
                  <a:srgbClr val="FFFFFF"/>
                </a:solidFill>
              </a:endParaRPr>
            </a:p>
          </p:txBody>
        </p:sp>
        <p:sp>
          <p:nvSpPr>
            <p:cNvPr id="13317" name="AutoShape 5"/>
            <p:cNvSpPr>
              <a:spLocks/>
            </p:cNvSpPr>
            <p:nvPr/>
          </p:nvSpPr>
          <p:spPr bwMode="auto">
            <a:xfrm>
              <a:off x="0" y="0"/>
              <a:ext cx="5545106" cy="554510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cmpd="sng">
              <a:solidFill>
                <a:srgbClr val="E39920"/>
              </a:solidFill>
              <a:prstDash val="solid"/>
              <a:miter lim="0"/>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endParaRPr lang="en-US" altLang="en-US" sz="1600">
                <a:solidFill>
                  <a:srgbClr val="FFFFFF"/>
                </a:solidFill>
              </a:endParaRPr>
            </a:p>
          </p:txBody>
        </p:sp>
      </p:grpSp>
      <p:sp>
        <p:nvSpPr>
          <p:cNvPr id="13318" name="Rectangle 6"/>
          <p:cNvSpPr>
            <a:spLocks/>
          </p:cNvSpPr>
          <p:nvPr/>
        </p:nvSpPr>
        <p:spPr bwMode="auto">
          <a:xfrm>
            <a:off x="828216" y="1607991"/>
            <a:ext cx="1632563" cy="4667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5400" tIns="25400" rIns="25400" bIns="25400" anchor="ctr">
            <a:spAutoFit/>
          </a:bodyPr>
          <a:lstStyle/>
          <a:p>
            <a:pPr>
              <a:lnSpc>
                <a:spcPct val="90000"/>
              </a:lnSpc>
            </a:pPr>
            <a:r>
              <a:rPr lang="en-US" altLang="en-US" sz="3000" b="1" dirty="0">
                <a:solidFill>
                  <a:schemeClr val="bg1"/>
                </a:solidFill>
                <a:latin typeface="Helvetica Neue Light" charset="0"/>
                <a:ea typeface="Helvetica Neue Light" charset="0"/>
                <a:cs typeface="Helvetica Neue Light" charset="0"/>
                <a:sym typeface="Helvetica Neue Light" charset="0"/>
              </a:rPr>
              <a:t>Synopsis:</a:t>
            </a:r>
            <a:endParaRPr lang="en-US" altLang="en-US" sz="900" b="1" dirty="0">
              <a:solidFill>
                <a:schemeClr val="bg1"/>
              </a:solidFill>
            </a:endParaRPr>
          </a:p>
        </p:txBody>
      </p:sp>
      <p:sp>
        <p:nvSpPr>
          <p:cNvPr id="4" name="TextBox 3"/>
          <p:cNvSpPr txBox="1"/>
          <p:nvPr/>
        </p:nvSpPr>
        <p:spPr>
          <a:xfrm>
            <a:off x="199378" y="3616911"/>
            <a:ext cx="11544300" cy="4339650"/>
          </a:xfrm>
          <a:prstGeom prst="rect">
            <a:avLst/>
          </a:prstGeom>
          <a:noFill/>
        </p:spPr>
        <p:txBody>
          <a:bodyPr wrap="square" rtlCol="0">
            <a:spAutoFit/>
          </a:bodyPr>
          <a:lstStyle/>
          <a:p>
            <a:pPr algn="l"/>
            <a:r>
              <a:rPr lang="en-US" sz="1200" dirty="0" err="1">
                <a:latin typeface="Helvetica Neue" charset="0"/>
                <a:ea typeface="Helvetica Neue" charset="0"/>
                <a:cs typeface="Helvetica Neue" charset="0"/>
              </a:rPr>
              <a:t>Simonne</a:t>
            </a:r>
            <a:r>
              <a:rPr lang="en-US" sz="1200" dirty="0">
                <a:latin typeface="Helvetica Neue" charset="0"/>
                <a:ea typeface="Helvetica Neue" charset="0"/>
                <a:cs typeface="Helvetica Neue" charset="0"/>
              </a:rPr>
              <a:t>, an international DJ in her 30’s, is from very humble beginnings, but has lived, travelled and partied enough for five lifetime’s over. After dropping away from big events, to get her habits under wraps, she decides to step back into the major festival scene in Miami for the first time in a few years. Her only friend, and Manager, Adam, continues to support her, while she talks about hanging it all up for good, and starting a quiet, private life. But, Adam feels like playing the stage is what she was born to do.</a:t>
            </a:r>
          </a:p>
          <a:p>
            <a:pPr algn="l"/>
            <a:endParaRPr lang="en-US" sz="1200" dirty="0">
              <a:latin typeface="Helvetica Neue" charset="0"/>
              <a:ea typeface="Helvetica Neue" charset="0"/>
              <a:cs typeface="Helvetica Neue" charset="0"/>
            </a:endParaRPr>
          </a:p>
          <a:p>
            <a:r>
              <a:rPr lang="en-US" sz="1200" dirty="0">
                <a:latin typeface="Helvetica Neue" charset="0"/>
                <a:ea typeface="Helvetica Neue" charset="0"/>
                <a:cs typeface="Helvetica Neue" charset="0"/>
              </a:rPr>
              <a:t>After a hiatus, </a:t>
            </a:r>
            <a:r>
              <a:rPr lang="en-US" sz="1200" dirty="0" err="1">
                <a:latin typeface="Helvetica Neue" charset="0"/>
                <a:ea typeface="Helvetica Neue" charset="0"/>
                <a:cs typeface="Helvetica Neue" charset="0"/>
              </a:rPr>
              <a:t>Simonne</a:t>
            </a:r>
            <a:r>
              <a:rPr lang="en-US" sz="1200" dirty="0">
                <a:latin typeface="Helvetica Neue" charset="0"/>
                <a:ea typeface="Helvetica Neue" charset="0"/>
                <a:cs typeface="Helvetica Neue" charset="0"/>
              </a:rPr>
              <a:t> travels to Miami to headline the Winter Festival. Everything about going back to big festival’s reminds her of her dead girlfriend, Lynn, who shared her crazy journey to stardom, and along the way becoming jealous and out of control until finally she took her own life, or did she?</a:t>
            </a:r>
          </a:p>
          <a:p>
            <a:pPr algn="l"/>
            <a:endParaRPr lang="en-US" sz="1200" dirty="0">
              <a:latin typeface="Helvetica Neue" charset="0"/>
              <a:ea typeface="Helvetica Neue" charset="0"/>
              <a:cs typeface="Helvetica Neue" charset="0"/>
            </a:endParaRPr>
          </a:p>
          <a:p>
            <a:pPr algn="l"/>
            <a:r>
              <a:rPr lang="en-US" sz="1200" dirty="0">
                <a:latin typeface="Helvetica Neue" charset="0"/>
                <a:ea typeface="Helvetica Neue" charset="0"/>
                <a:cs typeface="Helvetica Neue" charset="0"/>
              </a:rPr>
              <a:t>Heather, a journalist, and Lynn’s younger </a:t>
            </a:r>
            <a:r>
              <a:rPr lang="en-US" sz="1200" dirty="0" err="1">
                <a:latin typeface="Helvetica Neue" charset="0"/>
                <a:ea typeface="Helvetica Neue" charset="0"/>
                <a:cs typeface="Helvetica Neue" charset="0"/>
              </a:rPr>
              <a:t>siister</a:t>
            </a:r>
            <a:r>
              <a:rPr lang="en-US" sz="1200" dirty="0">
                <a:latin typeface="Helvetica Neue" charset="0"/>
                <a:ea typeface="Helvetica Neue" charset="0"/>
                <a:cs typeface="Helvetica Neue" charset="0"/>
              </a:rPr>
              <a:t>, pop’s by to say hi, which stirs up more memories, both good and bad. Heather always had a childhood crush on </a:t>
            </a:r>
            <a:r>
              <a:rPr lang="en-US" sz="1200" dirty="0" err="1">
                <a:latin typeface="Helvetica Neue" charset="0"/>
                <a:ea typeface="Helvetica Neue" charset="0"/>
                <a:cs typeface="Helvetica Neue" charset="0"/>
              </a:rPr>
              <a:t>Simonne</a:t>
            </a:r>
            <a:r>
              <a:rPr lang="en-US" sz="1200" dirty="0">
                <a:latin typeface="Helvetica Neue" charset="0"/>
                <a:ea typeface="Helvetica Neue" charset="0"/>
                <a:cs typeface="Helvetica Neue" charset="0"/>
              </a:rPr>
              <a:t>. While she’s hanging around, Heather stumbles across an importing drug ring right inside the festival involving one of it’s promoter’s, Hershey, who </a:t>
            </a:r>
            <a:r>
              <a:rPr lang="en-US" sz="1200" dirty="0" err="1">
                <a:latin typeface="Helvetica Neue" charset="0"/>
                <a:ea typeface="Helvetica Neue" charset="0"/>
                <a:cs typeface="Helvetica Neue" charset="0"/>
              </a:rPr>
              <a:t>warnds</a:t>
            </a:r>
            <a:r>
              <a:rPr lang="en-US" sz="1200" dirty="0">
                <a:latin typeface="Helvetica Neue" charset="0"/>
                <a:ea typeface="Helvetica Neue" charset="0"/>
                <a:cs typeface="Helvetica Neue" charset="0"/>
              </a:rPr>
              <a:t> her that she better tread lightly.</a:t>
            </a:r>
          </a:p>
          <a:p>
            <a:pPr algn="l"/>
            <a:endParaRPr lang="en-US" sz="1200" dirty="0">
              <a:latin typeface="Helvetica Neue" charset="0"/>
              <a:ea typeface="Helvetica Neue" charset="0"/>
              <a:cs typeface="Helvetica Neue" charset="0"/>
            </a:endParaRPr>
          </a:p>
          <a:p>
            <a:pPr algn="l"/>
            <a:r>
              <a:rPr lang="en-US" sz="1200" dirty="0">
                <a:latin typeface="Helvetica Neue" charset="0"/>
                <a:ea typeface="Helvetica Neue" charset="0"/>
                <a:cs typeface="Helvetica Neue" charset="0"/>
              </a:rPr>
              <a:t>Glimpses of the past coincides with the present while </a:t>
            </a:r>
            <a:r>
              <a:rPr lang="en-US" sz="1200" dirty="0" err="1">
                <a:latin typeface="Helvetica Neue" charset="0"/>
                <a:ea typeface="Helvetica Neue" charset="0"/>
                <a:cs typeface="Helvetica Neue" charset="0"/>
              </a:rPr>
              <a:t>Simmone</a:t>
            </a:r>
            <a:r>
              <a:rPr lang="en-US" sz="1200" dirty="0">
                <a:latin typeface="Helvetica Neue" charset="0"/>
                <a:ea typeface="Helvetica Neue" charset="0"/>
                <a:cs typeface="Helvetica Neue" charset="0"/>
              </a:rPr>
              <a:t> wrestles with her demons, including a disturbing secret that may finally confront her, she’s faced with a life decision that will ultimately affect her future.   </a:t>
            </a:r>
          </a:p>
          <a:p>
            <a:pPr algn="l"/>
            <a:endParaRPr lang="en-US" sz="1200" dirty="0">
              <a:latin typeface="Helvetica Neue" charset="0"/>
              <a:ea typeface="Helvetica Neue" charset="0"/>
              <a:cs typeface="Helvetica Neue" charset="0"/>
            </a:endParaRPr>
          </a:p>
          <a:p>
            <a:pPr algn="l"/>
            <a:r>
              <a:rPr lang="en-US" sz="1200" dirty="0">
                <a:latin typeface="Helvetica Neue" charset="0"/>
                <a:ea typeface="Helvetica Neue" charset="0"/>
                <a:cs typeface="Helvetica Neue" charset="0"/>
              </a:rPr>
              <a:t>While playing one night at the festival, </a:t>
            </a:r>
            <a:r>
              <a:rPr lang="en-US" sz="1200" dirty="0" err="1">
                <a:latin typeface="Helvetica Neue" charset="0"/>
                <a:ea typeface="Helvetica Neue" charset="0"/>
                <a:cs typeface="Helvetica Neue" charset="0"/>
              </a:rPr>
              <a:t>Simonne</a:t>
            </a:r>
            <a:r>
              <a:rPr lang="en-US" sz="1200" dirty="0">
                <a:latin typeface="Helvetica Neue" charset="0"/>
                <a:ea typeface="Helvetica Neue" charset="0"/>
                <a:cs typeface="Helvetica Neue" charset="0"/>
              </a:rPr>
              <a:t> thinks she sees Lynn standing in the crowd. </a:t>
            </a:r>
          </a:p>
          <a:p>
            <a:pPr algn="l"/>
            <a:endParaRPr lang="en-US" sz="1200" dirty="0">
              <a:latin typeface="Helvetica Neue" charset="0"/>
              <a:ea typeface="Helvetica Neue" charset="0"/>
              <a:cs typeface="Helvetica Neue" charset="0"/>
            </a:endParaRPr>
          </a:p>
          <a:p>
            <a:pPr algn="l"/>
            <a:r>
              <a:rPr lang="en-US" sz="1200" dirty="0">
                <a:latin typeface="Helvetica Neue" charset="0"/>
                <a:ea typeface="Helvetica Neue" charset="0"/>
                <a:cs typeface="Helvetica Neue" charset="0"/>
              </a:rPr>
              <a:t>As exciting and glamorous as her life seems to her fans, </a:t>
            </a:r>
            <a:r>
              <a:rPr lang="en-US" sz="1200" dirty="0" err="1">
                <a:latin typeface="Helvetica Neue" charset="0"/>
                <a:ea typeface="Helvetica Neue" charset="0"/>
                <a:cs typeface="Helvetica Neue" charset="0"/>
              </a:rPr>
              <a:t>Simonne</a:t>
            </a:r>
            <a:r>
              <a:rPr lang="en-US" sz="1200" dirty="0">
                <a:latin typeface="Helvetica Neue" charset="0"/>
                <a:ea typeface="Helvetica Neue" charset="0"/>
                <a:cs typeface="Helvetica Neue" charset="0"/>
              </a:rPr>
              <a:t> confides in Adam, constantly zig zagging her direction within the music industry, wishing for something more, and perhaps Heather can help her attain it, but she can’t shake quite shake her indecisions about performing.</a:t>
            </a:r>
          </a:p>
          <a:p>
            <a:pPr algn="l"/>
            <a:endParaRPr lang="en-US" sz="1200" dirty="0">
              <a:latin typeface="Helvetica Neue" charset="0"/>
              <a:ea typeface="Helvetica Neue" charset="0"/>
              <a:cs typeface="Helvetica Neue" charset="0"/>
            </a:endParaRPr>
          </a:p>
          <a:p>
            <a:pPr algn="l"/>
            <a:r>
              <a:rPr lang="en-US" sz="1200" dirty="0">
                <a:latin typeface="Helvetica Neue" charset="0"/>
                <a:ea typeface="Helvetica Neue" charset="0"/>
                <a:cs typeface="Helvetica Neue" charset="0"/>
              </a:rPr>
              <a:t>Just when </a:t>
            </a:r>
            <a:r>
              <a:rPr lang="en-US" sz="1200" dirty="0" err="1">
                <a:latin typeface="Helvetica Neue" charset="0"/>
                <a:ea typeface="Helvetica Neue" charset="0"/>
                <a:cs typeface="Helvetica Neue" charset="0"/>
              </a:rPr>
              <a:t>Simonne</a:t>
            </a:r>
            <a:r>
              <a:rPr lang="en-US" sz="1200" dirty="0">
                <a:latin typeface="Helvetica Neue" charset="0"/>
                <a:ea typeface="Helvetica Neue" charset="0"/>
                <a:cs typeface="Helvetica Neue" charset="0"/>
              </a:rPr>
              <a:t> thinks she’s done with the whole thing, she steps up on stage for one final </a:t>
            </a:r>
            <a:r>
              <a:rPr lang="en-US" sz="1200" dirty="0" err="1">
                <a:latin typeface="Helvetica Neue" charset="0"/>
                <a:ea typeface="Helvetica Neue" charset="0"/>
                <a:cs typeface="Helvetica Neue" charset="0"/>
              </a:rPr>
              <a:t>exhiliarting</a:t>
            </a:r>
            <a:r>
              <a:rPr lang="en-US" sz="1200" dirty="0">
                <a:latin typeface="Helvetica Neue" charset="0"/>
                <a:ea typeface="Helvetica Neue" charset="0"/>
                <a:cs typeface="Helvetica Neue" charset="0"/>
              </a:rPr>
              <a:t> performance.</a:t>
            </a:r>
          </a:p>
          <a:p>
            <a:pPr algn="l"/>
            <a:r>
              <a:rPr lang="en-US" sz="1200" dirty="0">
                <a:latin typeface="Helvetica Neue" charset="0"/>
                <a:ea typeface="Helvetica Neue" charset="0"/>
                <a:cs typeface="Helvetica Neue" charset="0"/>
              </a:rPr>
              <a:t>   </a:t>
            </a:r>
            <a:br>
              <a:rPr lang="en-US" sz="1200" dirty="0">
                <a:solidFill>
                  <a:schemeClr val="bg1"/>
                </a:solidFill>
                <a:latin typeface="Helvetica Neue" charset="0"/>
                <a:ea typeface="Helvetica Neue" charset="0"/>
                <a:cs typeface="Helvetica Neue" charset="0"/>
              </a:rPr>
            </a:br>
            <a:endParaRPr lang="en-US" sz="1200" dirty="0">
              <a:solidFill>
                <a:schemeClr val="bg1"/>
              </a:solidFill>
              <a:latin typeface="Helvetica Neue" charset="0"/>
              <a:ea typeface="Helvetica Neue" charset="0"/>
              <a:cs typeface="Helvetica Neue" charset="0"/>
            </a:endParaRPr>
          </a:p>
        </p:txBody>
      </p:sp>
      <p:sp>
        <p:nvSpPr>
          <p:cNvPr id="3" name="TextBox 2">
            <a:extLst>
              <a:ext uri="{FF2B5EF4-FFF2-40B4-BE49-F238E27FC236}">
                <a16:creationId xmlns:a16="http://schemas.microsoft.com/office/drawing/2014/main" id="{1EC20DB3-5D36-4770-B8A3-1BA1DEB73C88}"/>
              </a:ext>
            </a:extLst>
          </p:cNvPr>
          <p:cNvSpPr txBox="1"/>
          <p:nvPr/>
        </p:nvSpPr>
        <p:spPr>
          <a:xfrm>
            <a:off x="9534617" y="102479"/>
            <a:ext cx="1721645" cy="369332"/>
          </a:xfrm>
          <a:prstGeom prst="rect">
            <a:avLst/>
          </a:prstGeom>
          <a:noFill/>
        </p:spPr>
        <p:txBody>
          <a:bodyPr wrap="square" rtlCol="0">
            <a:spAutoFit/>
          </a:bodyPr>
          <a:lstStyle/>
          <a:p>
            <a:r>
              <a:rPr lang="en-CA" dirty="0"/>
              <a:t>Drop Script</a:t>
            </a:r>
          </a:p>
        </p:txBody>
      </p:sp>
      <p:sp>
        <p:nvSpPr>
          <p:cNvPr id="6" name="TextBox 5">
            <a:extLst>
              <a:ext uri="{FF2B5EF4-FFF2-40B4-BE49-F238E27FC236}">
                <a16:creationId xmlns:a16="http://schemas.microsoft.com/office/drawing/2014/main" id="{1B85D1A4-EA45-4D0F-818A-1F948A58F7B5}"/>
              </a:ext>
            </a:extLst>
          </p:cNvPr>
          <p:cNvSpPr txBox="1"/>
          <p:nvPr/>
        </p:nvSpPr>
        <p:spPr>
          <a:xfrm>
            <a:off x="3222288" y="697283"/>
            <a:ext cx="3666465" cy="769441"/>
          </a:xfrm>
          <a:prstGeom prst="rect">
            <a:avLst/>
          </a:prstGeom>
          <a:noFill/>
        </p:spPr>
        <p:txBody>
          <a:bodyPr wrap="square" rtlCol="0">
            <a:spAutoFit/>
          </a:bodyPr>
          <a:lstStyle/>
          <a:p>
            <a:r>
              <a:rPr lang="en-CA" sz="2800" dirty="0">
                <a:solidFill>
                  <a:srgbClr val="92D050"/>
                </a:solidFill>
                <a:hlinkClick r:id="rId5">
                  <a:extLst>
                    <a:ext uri="{A12FA001-AC4F-418D-AE19-62706E023703}">
                      <ahyp:hlinkClr xmlns:ahyp="http://schemas.microsoft.com/office/drawing/2018/hyperlinkcolor" val="tx"/>
                    </a:ext>
                  </a:extLst>
                </a:hlinkClick>
              </a:rPr>
              <a:t>SIZZLE REEL</a:t>
            </a:r>
          </a:p>
          <a:p>
            <a:r>
              <a:rPr lang="en-CA" sz="1600" dirty="0">
                <a:solidFill>
                  <a:srgbClr val="92D050"/>
                </a:solidFill>
                <a:hlinkClick r:id="rId5">
                  <a:extLst>
                    <a:ext uri="{A12FA001-AC4F-418D-AE19-62706E023703}">
                      <ahyp:hlinkClr xmlns:ahyp="http://schemas.microsoft.com/office/drawing/2018/hyperlinkcolor" val="tx"/>
                    </a:ext>
                  </a:extLst>
                </a:hlinkClick>
              </a:rPr>
              <a:t>Click here for a mock sizzle reel</a:t>
            </a:r>
            <a:endParaRPr lang="en-CA" sz="1600" dirty="0">
              <a:solidFill>
                <a:srgbClr val="92D050"/>
              </a:solidFill>
            </a:endParaRPr>
          </a:p>
        </p:txBody>
      </p:sp>
      <p:graphicFrame>
        <p:nvGraphicFramePr>
          <p:cNvPr id="7" name="Object 6">
            <a:extLst>
              <a:ext uri="{FF2B5EF4-FFF2-40B4-BE49-F238E27FC236}">
                <a16:creationId xmlns:a16="http://schemas.microsoft.com/office/drawing/2014/main" id="{B5EFE3A5-24B8-4F1F-836A-7C337CAE9C16}"/>
              </a:ext>
            </a:extLst>
          </p:cNvPr>
          <p:cNvGraphicFramePr>
            <a:graphicFrameLocks noChangeAspect="1"/>
          </p:cNvGraphicFramePr>
          <p:nvPr>
            <p:extLst>
              <p:ext uri="{D42A27DB-BD31-4B8C-83A1-F6EECF244321}">
                <p14:modId xmlns:p14="http://schemas.microsoft.com/office/powerpoint/2010/main" val="594059595"/>
              </p:ext>
            </p:extLst>
          </p:nvPr>
        </p:nvGraphicFramePr>
        <p:xfrm>
          <a:off x="9417564" y="471811"/>
          <a:ext cx="1503337" cy="1944923"/>
        </p:xfrm>
        <a:graphic>
          <a:graphicData uri="http://schemas.openxmlformats.org/presentationml/2006/ole">
            <mc:AlternateContent xmlns:mc="http://schemas.openxmlformats.org/markup-compatibility/2006">
              <mc:Choice xmlns:v="urn:schemas-microsoft-com:vml" Requires="v">
                <p:oleObj spid="_x0000_s1026" name="Acrobat Document" r:id="rId6" imgW="4663440" imgH="6034757" progId="Acrobat.Document.DC">
                  <p:link updateAutomatic="1"/>
                </p:oleObj>
              </mc:Choice>
              <mc:Fallback>
                <p:oleObj name="Acrobat Document" r:id="rId6" imgW="4663440" imgH="6034757" progId="Acrobat.Document.DC">
                  <p:link updateAutomatic="1"/>
                  <p:pic>
                    <p:nvPicPr>
                      <p:cNvPr id="0" name=""/>
                      <p:cNvPicPr/>
                      <p:nvPr/>
                    </p:nvPicPr>
                    <p:blipFill>
                      <a:blip r:embed="rId7"/>
                      <a:stretch>
                        <a:fillRect/>
                      </a:stretch>
                    </p:blipFill>
                    <p:spPr>
                      <a:xfrm>
                        <a:off x="9417564" y="471811"/>
                        <a:ext cx="1503337" cy="1944923"/>
                      </a:xfrm>
                      <a:prstGeom prst="rect">
                        <a:avLst/>
                      </a:prstGeom>
                    </p:spPr>
                  </p:pic>
                </p:oleObj>
              </mc:Fallback>
            </mc:AlternateContent>
          </a:graphicData>
        </a:graphic>
      </p:graphicFrame>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AA6B3773-15C6-476A-A976-CCEDFCA502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AE4EBB4F-E914-4E02-A9BE-201710C4A7A5}"/>
              </a:ext>
            </a:extLst>
          </p:cNvPr>
          <p:cNvSpPr txBox="1"/>
          <p:nvPr/>
        </p:nvSpPr>
        <p:spPr>
          <a:xfrm>
            <a:off x="2393576" y="224118"/>
            <a:ext cx="6840071" cy="707886"/>
          </a:xfrm>
          <a:prstGeom prst="rect">
            <a:avLst/>
          </a:prstGeom>
          <a:noFill/>
        </p:spPr>
        <p:txBody>
          <a:bodyPr wrap="square" rtlCol="0" anchor="ctr">
            <a:spAutoFit/>
          </a:bodyPr>
          <a:lstStyle/>
          <a:p>
            <a:pPr algn="ctr"/>
            <a:r>
              <a:rPr lang="en-CA" sz="4000" dirty="0"/>
              <a:t>PRODUCTION CROSS</a:t>
            </a:r>
          </a:p>
        </p:txBody>
      </p:sp>
      <p:pic>
        <p:nvPicPr>
          <p:cNvPr id="7" name="Picture 6">
            <a:extLst>
              <a:ext uri="{FF2B5EF4-FFF2-40B4-BE49-F238E27FC236}">
                <a16:creationId xmlns:a16="http://schemas.microsoft.com/office/drawing/2014/main" id="{0A333DDE-EF8D-4C2A-A929-1B2E681EB34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626" y="1190344"/>
            <a:ext cx="3550286" cy="5251355"/>
          </a:xfrm>
          <a:prstGeom prst="rect">
            <a:avLst/>
          </a:prstGeom>
        </p:spPr>
      </p:pic>
      <p:pic>
        <p:nvPicPr>
          <p:cNvPr id="9" name="Picture 8">
            <a:extLst>
              <a:ext uri="{FF2B5EF4-FFF2-40B4-BE49-F238E27FC236}">
                <a16:creationId xmlns:a16="http://schemas.microsoft.com/office/drawing/2014/main" id="{EE3CFB1C-E1EF-444D-881E-365366219D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82559" y="1190344"/>
            <a:ext cx="3560597" cy="5284133"/>
          </a:xfrm>
          <a:prstGeom prst="rect">
            <a:avLst/>
          </a:prstGeom>
        </p:spPr>
      </p:pic>
      <p:pic>
        <p:nvPicPr>
          <p:cNvPr id="13" name="Picture 12">
            <a:extLst>
              <a:ext uri="{FF2B5EF4-FFF2-40B4-BE49-F238E27FC236}">
                <a16:creationId xmlns:a16="http://schemas.microsoft.com/office/drawing/2014/main" id="{A9802AE5-2F54-4574-BCC6-E79AB91C6E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2061" y="1179418"/>
            <a:ext cx="3590925" cy="5262281"/>
          </a:xfrm>
          <a:prstGeom prst="rect">
            <a:avLst/>
          </a:prstGeom>
        </p:spPr>
      </p:pic>
      <p:sp>
        <p:nvSpPr>
          <p:cNvPr id="15" name="TextBox 14">
            <a:extLst>
              <a:ext uri="{FF2B5EF4-FFF2-40B4-BE49-F238E27FC236}">
                <a16:creationId xmlns:a16="http://schemas.microsoft.com/office/drawing/2014/main" id="{4AFE4CE2-691F-44DD-BA67-1B629EB05F31}"/>
              </a:ext>
            </a:extLst>
          </p:cNvPr>
          <p:cNvSpPr txBox="1"/>
          <p:nvPr/>
        </p:nvSpPr>
        <p:spPr>
          <a:xfrm>
            <a:off x="3541656" y="3648635"/>
            <a:ext cx="892471" cy="707886"/>
          </a:xfrm>
          <a:prstGeom prst="rect">
            <a:avLst/>
          </a:prstGeom>
          <a:noFill/>
        </p:spPr>
        <p:txBody>
          <a:bodyPr wrap="square" rtlCol="0">
            <a:spAutoFit/>
          </a:bodyPr>
          <a:lstStyle/>
          <a:p>
            <a:r>
              <a:rPr lang="en-CA" sz="4000" dirty="0"/>
              <a:t> +</a:t>
            </a:r>
          </a:p>
        </p:txBody>
      </p:sp>
      <p:sp>
        <p:nvSpPr>
          <p:cNvPr id="16" name="TextBox 15">
            <a:extLst>
              <a:ext uri="{FF2B5EF4-FFF2-40B4-BE49-F238E27FC236}">
                <a16:creationId xmlns:a16="http://schemas.microsoft.com/office/drawing/2014/main" id="{990A3989-448D-4045-9D07-CBA3EAE8A110}"/>
              </a:ext>
            </a:extLst>
          </p:cNvPr>
          <p:cNvSpPr txBox="1"/>
          <p:nvPr/>
        </p:nvSpPr>
        <p:spPr>
          <a:xfrm>
            <a:off x="7886951" y="3711388"/>
            <a:ext cx="756238" cy="707886"/>
          </a:xfrm>
          <a:prstGeom prst="rect">
            <a:avLst/>
          </a:prstGeom>
          <a:noFill/>
        </p:spPr>
        <p:txBody>
          <a:bodyPr wrap="square" rtlCol="0">
            <a:spAutoFit/>
          </a:bodyPr>
          <a:lstStyle/>
          <a:p>
            <a:r>
              <a:rPr lang="en-CA" sz="4000" dirty="0"/>
              <a:t>+</a:t>
            </a:r>
          </a:p>
        </p:txBody>
      </p:sp>
    </p:spTree>
    <p:extLst>
      <p:ext uri="{BB962C8B-B14F-4D97-AF65-F5344CB8AC3E}">
        <p14:creationId xmlns:p14="http://schemas.microsoft.com/office/powerpoint/2010/main" val="1005484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B2653383-8281-4A33-8388-21E19D472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79"/>
            <a:ext cx="12192000" cy="6868732"/>
          </a:xfrm>
          <a:prstGeom prst="rect">
            <a:avLst/>
          </a:prstGeom>
        </p:spPr>
      </p:pic>
      <p:sp>
        <p:nvSpPr>
          <p:cNvPr id="3" name="TextBox 2">
            <a:extLst>
              <a:ext uri="{FF2B5EF4-FFF2-40B4-BE49-F238E27FC236}">
                <a16:creationId xmlns:a16="http://schemas.microsoft.com/office/drawing/2014/main" id="{CA039D2F-3B29-44B8-A09A-781DA802792D}"/>
              </a:ext>
            </a:extLst>
          </p:cNvPr>
          <p:cNvSpPr txBox="1"/>
          <p:nvPr/>
        </p:nvSpPr>
        <p:spPr>
          <a:xfrm>
            <a:off x="3514165" y="98612"/>
            <a:ext cx="4545106" cy="461665"/>
          </a:xfrm>
          <a:prstGeom prst="rect">
            <a:avLst/>
          </a:prstGeom>
          <a:noFill/>
        </p:spPr>
        <p:txBody>
          <a:bodyPr wrap="square" rtlCol="0" anchor="ctr">
            <a:spAutoFit/>
          </a:bodyPr>
          <a:lstStyle/>
          <a:p>
            <a:pPr algn="ctr"/>
            <a:r>
              <a:rPr lang="en-CA" sz="2400" dirty="0"/>
              <a:t>CHARACTERS</a:t>
            </a:r>
          </a:p>
        </p:txBody>
      </p:sp>
      <p:sp>
        <p:nvSpPr>
          <p:cNvPr id="5" name="Oval 4">
            <a:extLst>
              <a:ext uri="{FF2B5EF4-FFF2-40B4-BE49-F238E27FC236}">
                <a16:creationId xmlns:a16="http://schemas.microsoft.com/office/drawing/2014/main" id="{98D7DACA-3854-4E5C-BD30-D8B7BFD23DC6}"/>
              </a:ext>
            </a:extLst>
          </p:cNvPr>
          <p:cNvSpPr/>
          <p:nvPr/>
        </p:nvSpPr>
        <p:spPr>
          <a:xfrm>
            <a:off x="3039035" y="995082"/>
            <a:ext cx="1515036" cy="142538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75CE4F44-C09A-4EAC-B766-DBC8D01E8E54}"/>
              </a:ext>
            </a:extLst>
          </p:cNvPr>
          <p:cNvSpPr/>
          <p:nvPr/>
        </p:nvSpPr>
        <p:spPr>
          <a:xfrm>
            <a:off x="5136777" y="995082"/>
            <a:ext cx="1515036" cy="142538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a:extLst>
              <a:ext uri="{FF2B5EF4-FFF2-40B4-BE49-F238E27FC236}">
                <a16:creationId xmlns:a16="http://schemas.microsoft.com/office/drawing/2014/main" id="{42EBC1A1-E8AA-429B-AF96-DB7156F50578}"/>
              </a:ext>
            </a:extLst>
          </p:cNvPr>
          <p:cNvSpPr/>
          <p:nvPr/>
        </p:nvSpPr>
        <p:spPr>
          <a:xfrm>
            <a:off x="7301753" y="995082"/>
            <a:ext cx="1515036" cy="142538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703E6D4D-9264-48A9-AF31-BE23E4D43445}"/>
              </a:ext>
            </a:extLst>
          </p:cNvPr>
          <p:cNvSpPr/>
          <p:nvPr/>
        </p:nvSpPr>
        <p:spPr>
          <a:xfrm>
            <a:off x="9525000" y="995082"/>
            <a:ext cx="1515036" cy="142538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0AC6ADC6-845D-4DCC-8604-40B0F0BEAEA6}"/>
              </a:ext>
            </a:extLst>
          </p:cNvPr>
          <p:cNvSpPr txBox="1"/>
          <p:nvPr/>
        </p:nvSpPr>
        <p:spPr>
          <a:xfrm>
            <a:off x="2794746" y="2483224"/>
            <a:ext cx="2003613" cy="369332"/>
          </a:xfrm>
          <a:prstGeom prst="rect">
            <a:avLst/>
          </a:prstGeom>
          <a:noFill/>
        </p:spPr>
        <p:txBody>
          <a:bodyPr wrap="square" rtlCol="0">
            <a:spAutoFit/>
          </a:bodyPr>
          <a:lstStyle/>
          <a:p>
            <a:pPr algn="ctr"/>
            <a:r>
              <a:rPr lang="en-CA" dirty="0"/>
              <a:t>Heather Baily</a:t>
            </a:r>
          </a:p>
        </p:txBody>
      </p:sp>
      <p:sp>
        <p:nvSpPr>
          <p:cNvPr id="11" name="TextBox 10">
            <a:extLst>
              <a:ext uri="{FF2B5EF4-FFF2-40B4-BE49-F238E27FC236}">
                <a16:creationId xmlns:a16="http://schemas.microsoft.com/office/drawing/2014/main" id="{19D32A37-5710-4A1E-9664-9A6BDC20D4EE}"/>
              </a:ext>
            </a:extLst>
          </p:cNvPr>
          <p:cNvSpPr txBox="1"/>
          <p:nvPr/>
        </p:nvSpPr>
        <p:spPr>
          <a:xfrm>
            <a:off x="4892488" y="2483224"/>
            <a:ext cx="2003613" cy="369332"/>
          </a:xfrm>
          <a:prstGeom prst="rect">
            <a:avLst/>
          </a:prstGeom>
          <a:noFill/>
        </p:spPr>
        <p:txBody>
          <a:bodyPr wrap="square" rtlCol="0">
            <a:spAutoFit/>
          </a:bodyPr>
          <a:lstStyle/>
          <a:p>
            <a:pPr algn="ctr"/>
            <a:r>
              <a:rPr lang="en-CA" dirty="0"/>
              <a:t>Lynn Bailey</a:t>
            </a:r>
          </a:p>
        </p:txBody>
      </p:sp>
      <p:sp>
        <p:nvSpPr>
          <p:cNvPr id="12" name="TextBox 11">
            <a:extLst>
              <a:ext uri="{FF2B5EF4-FFF2-40B4-BE49-F238E27FC236}">
                <a16:creationId xmlns:a16="http://schemas.microsoft.com/office/drawing/2014/main" id="{C3199A54-4244-45A9-864E-9642166B0298}"/>
              </a:ext>
            </a:extLst>
          </p:cNvPr>
          <p:cNvSpPr txBox="1"/>
          <p:nvPr/>
        </p:nvSpPr>
        <p:spPr>
          <a:xfrm>
            <a:off x="7057464" y="2483224"/>
            <a:ext cx="2003613" cy="369332"/>
          </a:xfrm>
          <a:prstGeom prst="rect">
            <a:avLst/>
          </a:prstGeom>
          <a:noFill/>
        </p:spPr>
        <p:txBody>
          <a:bodyPr wrap="square" rtlCol="0">
            <a:spAutoFit/>
          </a:bodyPr>
          <a:lstStyle/>
          <a:p>
            <a:pPr algn="ctr"/>
            <a:r>
              <a:rPr lang="en-CA" dirty="0"/>
              <a:t>Adam Chase </a:t>
            </a:r>
          </a:p>
        </p:txBody>
      </p:sp>
      <p:sp>
        <p:nvSpPr>
          <p:cNvPr id="13" name="TextBox 12">
            <a:extLst>
              <a:ext uri="{FF2B5EF4-FFF2-40B4-BE49-F238E27FC236}">
                <a16:creationId xmlns:a16="http://schemas.microsoft.com/office/drawing/2014/main" id="{614D4430-4E32-4A1E-8458-1D907CC6FA02}"/>
              </a:ext>
            </a:extLst>
          </p:cNvPr>
          <p:cNvSpPr txBox="1"/>
          <p:nvPr/>
        </p:nvSpPr>
        <p:spPr>
          <a:xfrm>
            <a:off x="9397254" y="2483224"/>
            <a:ext cx="2003613" cy="369332"/>
          </a:xfrm>
          <a:prstGeom prst="rect">
            <a:avLst/>
          </a:prstGeom>
          <a:noFill/>
        </p:spPr>
        <p:txBody>
          <a:bodyPr wrap="square" rtlCol="0">
            <a:spAutoFit/>
          </a:bodyPr>
          <a:lstStyle/>
          <a:p>
            <a:pPr algn="ctr"/>
            <a:r>
              <a:rPr lang="en-CA" dirty="0"/>
              <a:t>Hershey</a:t>
            </a:r>
          </a:p>
        </p:txBody>
      </p:sp>
      <p:sp>
        <p:nvSpPr>
          <p:cNvPr id="14" name="TextBox 13">
            <a:extLst>
              <a:ext uri="{FF2B5EF4-FFF2-40B4-BE49-F238E27FC236}">
                <a16:creationId xmlns:a16="http://schemas.microsoft.com/office/drawing/2014/main" id="{30F64F21-2A80-4198-B341-2BD65F133916}"/>
              </a:ext>
            </a:extLst>
          </p:cNvPr>
          <p:cNvSpPr txBox="1"/>
          <p:nvPr/>
        </p:nvSpPr>
        <p:spPr>
          <a:xfrm>
            <a:off x="454956" y="2483224"/>
            <a:ext cx="2003613" cy="369332"/>
          </a:xfrm>
          <a:prstGeom prst="rect">
            <a:avLst/>
          </a:prstGeom>
          <a:noFill/>
        </p:spPr>
        <p:txBody>
          <a:bodyPr wrap="square" rtlCol="0">
            <a:spAutoFit/>
          </a:bodyPr>
          <a:lstStyle/>
          <a:p>
            <a:pPr algn="ctr"/>
            <a:r>
              <a:rPr lang="en-CA" dirty="0" err="1"/>
              <a:t>Simonne</a:t>
            </a:r>
            <a:r>
              <a:rPr lang="en-CA" dirty="0"/>
              <a:t> Tabb</a:t>
            </a:r>
          </a:p>
        </p:txBody>
      </p:sp>
      <p:sp>
        <p:nvSpPr>
          <p:cNvPr id="16" name="TextBox 15">
            <a:extLst>
              <a:ext uri="{FF2B5EF4-FFF2-40B4-BE49-F238E27FC236}">
                <a16:creationId xmlns:a16="http://schemas.microsoft.com/office/drawing/2014/main" id="{260B5990-93C9-4E1E-B9EF-3685ECC8B2A6}"/>
              </a:ext>
            </a:extLst>
          </p:cNvPr>
          <p:cNvSpPr txBox="1"/>
          <p:nvPr/>
        </p:nvSpPr>
        <p:spPr>
          <a:xfrm>
            <a:off x="537882" y="3245224"/>
            <a:ext cx="2003613" cy="3293209"/>
          </a:xfrm>
          <a:prstGeom prst="rect">
            <a:avLst/>
          </a:prstGeom>
          <a:noFill/>
        </p:spPr>
        <p:txBody>
          <a:bodyPr wrap="square" rtlCol="0">
            <a:spAutoFit/>
          </a:bodyPr>
          <a:lstStyle/>
          <a:p>
            <a:r>
              <a:rPr lang="en-CA" sz="1600" dirty="0"/>
              <a:t>A sincere music composition prodigy who becomes an acclaimed international DJ/Producer. As she wrestles with fame, and her troubled past, she is trying to determine what life would be like if she left the music scene behind. </a:t>
            </a:r>
          </a:p>
        </p:txBody>
      </p:sp>
      <p:sp>
        <p:nvSpPr>
          <p:cNvPr id="17" name="TextBox 16">
            <a:extLst>
              <a:ext uri="{FF2B5EF4-FFF2-40B4-BE49-F238E27FC236}">
                <a16:creationId xmlns:a16="http://schemas.microsoft.com/office/drawing/2014/main" id="{4AD750C2-73FE-4E9E-AB9F-520929819DAC}"/>
              </a:ext>
            </a:extLst>
          </p:cNvPr>
          <p:cNvSpPr txBox="1"/>
          <p:nvPr/>
        </p:nvSpPr>
        <p:spPr>
          <a:xfrm>
            <a:off x="2841810" y="3245223"/>
            <a:ext cx="2003613" cy="3046988"/>
          </a:xfrm>
          <a:prstGeom prst="rect">
            <a:avLst/>
          </a:prstGeom>
          <a:noFill/>
        </p:spPr>
        <p:txBody>
          <a:bodyPr wrap="square" rtlCol="0">
            <a:spAutoFit/>
          </a:bodyPr>
          <a:lstStyle/>
          <a:p>
            <a:r>
              <a:rPr lang="en-CA" sz="1600" dirty="0"/>
              <a:t>A  successful, smart, investigative journalist with an ear to the ground. She has always had a crush on </a:t>
            </a:r>
            <a:r>
              <a:rPr lang="en-CA" sz="1600" dirty="0" err="1"/>
              <a:t>Simonne</a:t>
            </a:r>
            <a:r>
              <a:rPr lang="en-CA" sz="1600" dirty="0"/>
              <a:t>, but she’s not sure this is the time to follow that lead. She begins to uncover a drug ring happening inside the music festival.</a:t>
            </a:r>
          </a:p>
        </p:txBody>
      </p:sp>
      <p:sp>
        <p:nvSpPr>
          <p:cNvPr id="18" name="TextBox 17">
            <a:extLst>
              <a:ext uri="{FF2B5EF4-FFF2-40B4-BE49-F238E27FC236}">
                <a16:creationId xmlns:a16="http://schemas.microsoft.com/office/drawing/2014/main" id="{D4B3A1BF-8B3C-4578-9BB6-1A512EC0AFA1}"/>
              </a:ext>
            </a:extLst>
          </p:cNvPr>
          <p:cNvSpPr txBox="1"/>
          <p:nvPr/>
        </p:nvSpPr>
        <p:spPr>
          <a:xfrm>
            <a:off x="4903693" y="3229091"/>
            <a:ext cx="2003613" cy="3046988"/>
          </a:xfrm>
          <a:prstGeom prst="rect">
            <a:avLst/>
          </a:prstGeom>
          <a:noFill/>
        </p:spPr>
        <p:txBody>
          <a:bodyPr wrap="square" rtlCol="0">
            <a:spAutoFit/>
          </a:bodyPr>
          <a:lstStyle/>
          <a:p>
            <a:r>
              <a:rPr lang="en-CA" sz="1600" dirty="0"/>
              <a:t>A sweet girl with a rough patch that becomes more evident with the extravagant journey in </a:t>
            </a:r>
            <a:r>
              <a:rPr lang="en-CA" sz="1600" dirty="0" err="1"/>
              <a:t>Simonne’s</a:t>
            </a:r>
            <a:r>
              <a:rPr lang="en-CA" sz="1600" dirty="0"/>
              <a:t> rise to fame. She pretends all the attention doesn’t bother her, but jealously, and drugs eventually leads to her </a:t>
            </a:r>
            <a:r>
              <a:rPr lang="en-CA" sz="1600" dirty="0" err="1"/>
              <a:t>dimise</a:t>
            </a:r>
            <a:r>
              <a:rPr lang="en-CA" sz="1600" dirty="0"/>
              <a:t>.</a:t>
            </a:r>
          </a:p>
        </p:txBody>
      </p:sp>
      <p:sp>
        <p:nvSpPr>
          <p:cNvPr id="19" name="TextBox 18">
            <a:extLst>
              <a:ext uri="{FF2B5EF4-FFF2-40B4-BE49-F238E27FC236}">
                <a16:creationId xmlns:a16="http://schemas.microsoft.com/office/drawing/2014/main" id="{89420BFB-B54E-402B-9BC8-2F8712A0BF18}"/>
              </a:ext>
            </a:extLst>
          </p:cNvPr>
          <p:cNvSpPr txBox="1"/>
          <p:nvPr/>
        </p:nvSpPr>
        <p:spPr>
          <a:xfrm>
            <a:off x="7149352" y="3229090"/>
            <a:ext cx="2003613" cy="2308324"/>
          </a:xfrm>
          <a:prstGeom prst="rect">
            <a:avLst/>
          </a:prstGeom>
          <a:noFill/>
        </p:spPr>
        <p:txBody>
          <a:bodyPr wrap="square" rtlCol="0">
            <a:spAutoFit/>
          </a:bodyPr>
          <a:lstStyle/>
          <a:p>
            <a:r>
              <a:rPr lang="en-CA" sz="1600" dirty="0" err="1"/>
              <a:t>Simonne’s</a:t>
            </a:r>
            <a:r>
              <a:rPr lang="en-CA" sz="1600" dirty="0"/>
              <a:t> long time manager, and friend. He is helpful and friendly, if he knows you, or if you have good intentions. He loves the journey, and is very protective of </a:t>
            </a:r>
            <a:r>
              <a:rPr lang="en-CA" sz="1600" dirty="0" err="1"/>
              <a:t>Simonne</a:t>
            </a:r>
            <a:r>
              <a:rPr lang="en-CA" sz="1600" dirty="0"/>
              <a:t>. </a:t>
            </a:r>
          </a:p>
        </p:txBody>
      </p:sp>
      <p:sp>
        <p:nvSpPr>
          <p:cNvPr id="20" name="TextBox 19">
            <a:extLst>
              <a:ext uri="{FF2B5EF4-FFF2-40B4-BE49-F238E27FC236}">
                <a16:creationId xmlns:a16="http://schemas.microsoft.com/office/drawing/2014/main" id="{14BA6BA6-8A15-47DC-B501-43CC21A4B827}"/>
              </a:ext>
            </a:extLst>
          </p:cNvPr>
          <p:cNvSpPr txBox="1"/>
          <p:nvPr/>
        </p:nvSpPr>
        <p:spPr>
          <a:xfrm>
            <a:off x="9395011" y="3229089"/>
            <a:ext cx="2003613" cy="2800767"/>
          </a:xfrm>
          <a:prstGeom prst="rect">
            <a:avLst/>
          </a:prstGeom>
          <a:noFill/>
        </p:spPr>
        <p:txBody>
          <a:bodyPr wrap="square" rtlCol="0">
            <a:spAutoFit/>
          </a:bodyPr>
          <a:lstStyle/>
          <a:p>
            <a:r>
              <a:rPr lang="en-CA" sz="1600" dirty="0"/>
              <a:t>A music promoter, who’s good at what he does. He’s charming, sincere, and an all around nice guy. He has to do what he has to do to get by in the crazy city of Miami. He means well, but he doesn’t always do the right thing.</a:t>
            </a:r>
          </a:p>
        </p:txBody>
      </p:sp>
      <p:pic>
        <p:nvPicPr>
          <p:cNvPr id="23" name="Picture 22">
            <a:extLst>
              <a:ext uri="{FF2B5EF4-FFF2-40B4-BE49-F238E27FC236}">
                <a16:creationId xmlns:a16="http://schemas.microsoft.com/office/drawing/2014/main" id="{ADBA728D-0617-46D2-B715-CA00C5599D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210405" y="479284"/>
            <a:ext cx="1738286" cy="203260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5" name="TextBox 24">
            <a:extLst>
              <a:ext uri="{FF2B5EF4-FFF2-40B4-BE49-F238E27FC236}">
                <a16:creationId xmlns:a16="http://schemas.microsoft.com/office/drawing/2014/main" id="{8933D264-E157-463E-A0A3-0A0A26CE8C8D}"/>
              </a:ext>
            </a:extLst>
          </p:cNvPr>
          <p:cNvSpPr txBox="1"/>
          <p:nvPr/>
        </p:nvSpPr>
        <p:spPr>
          <a:xfrm>
            <a:off x="537882" y="3245224"/>
            <a:ext cx="2003613" cy="3092823"/>
          </a:xfrm>
          <a:prstGeom prst="rect">
            <a:avLst/>
          </a:prstGeom>
          <a:noFill/>
        </p:spPr>
        <p:txBody>
          <a:bodyPr wrap="square" rtlCol="0">
            <a:spAutoFit/>
          </a:bodyPr>
          <a:lstStyle/>
          <a:p>
            <a:endParaRPr lang="en-CA" dirty="0"/>
          </a:p>
        </p:txBody>
      </p:sp>
      <p:pic>
        <p:nvPicPr>
          <p:cNvPr id="26" name="Picture 25">
            <a:extLst>
              <a:ext uri="{FF2B5EF4-FFF2-40B4-BE49-F238E27FC236}">
                <a16:creationId xmlns:a16="http://schemas.microsoft.com/office/drawing/2014/main" id="{684B4C10-EFC5-4DBA-8DA9-2A421BA604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6033" y="479284"/>
            <a:ext cx="1463549" cy="19725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8" name="Picture 27">
            <a:extLst>
              <a:ext uri="{FF2B5EF4-FFF2-40B4-BE49-F238E27FC236}">
                <a16:creationId xmlns:a16="http://schemas.microsoft.com/office/drawing/2014/main" id="{D9F7BAFF-623C-4340-BC42-E92B8F14BD0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79901" y="479283"/>
            <a:ext cx="1580567" cy="203260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4" name="Picture 33">
            <a:extLst>
              <a:ext uri="{FF2B5EF4-FFF2-40B4-BE49-F238E27FC236}">
                <a16:creationId xmlns:a16="http://schemas.microsoft.com/office/drawing/2014/main" id="{E0645C14-BC88-4C0F-9B32-529AC84A18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001232" y="512613"/>
            <a:ext cx="1721223" cy="20182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6" name="Picture 35">
            <a:extLst>
              <a:ext uri="{FF2B5EF4-FFF2-40B4-BE49-F238E27FC236}">
                <a16:creationId xmlns:a16="http://schemas.microsoft.com/office/drawing/2014/main" id="{5A3E11DE-BE12-400B-B460-CEB60E7714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46038" y="446981"/>
            <a:ext cx="1571266" cy="20839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11238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A3D261A1-524C-4581-B475-F4E981AE45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3" y="2514792"/>
            <a:ext cx="4054798" cy="4358783"/>
          </a:xfrm>
          <a:prstGeom prst="rect">
            <a:avLst/>
          </a:prstGeom>
        </p:spPr>
      </p:pic>
      <p:pic>
        <p:nvPicPr>
          <p:cNvPr id="21" name="Picture 20">
            <a:extLst>
              <a:ext uri="{FF2B5EF4-FFF2-40B4-BE49-F238E27FC236}">
                <a16:creationId xmlns:a16="http://schemas.microsoft.com/office/drawing/2014/main" id="{6450B92E-9417-4188-837E-43C71AA43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8186" y="16672"/>
            <a:ext cx="4762500" cy="4762500"/>
          </a:xfrm>
          <a:prstGeom prst="rect">
            <a:avLst/>
          </a:prstGeom>
        </p:spPr>
      </p:pic>
      <p:pic>
        <p:nvPicPr>
          <p:cNvPr id="15" name="Picture 14">
            <a:extLst>
              <a:ext uri="{FF2B5EF4-FFF2-40B4-BE49-F238E27FC236}">
                <a16:creationId xmlns:a16="http://schemas.microsoft.com/office/drawing/2014/main" id="{A47CA1E0-D0F7-43CC-BBE3-B77F862CE0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6001306" cy="2571988"/>
          </a:xfrm>
          <a:prstGeom prst="rect">
            <a:avLst/>
          </a:prstGeom>
        </p:spPr>
      </p:pic>
      <p:sp>
        <p:nvSpPr>
          <p:cNvPr id="2" name="TextBox 1">
            <a:extLst>
              <a:ext uri="{FF2B5EF4-FFF2-40B4-BE49-F238E27FC236}">
                <a16:creationId xmlns:a16="http://schemas.microsoft.com/office/drawing/2014/main" id="{D0BB71B2-9D7F-4535-8077-AFD16C37D80A}"/>
              </a:ext>
            </a:extLst>
          </p:cNvPr>
          <p:cNvSpPr txBox="1"/>
          <p:nvPr/>
        </p:nvSpPr>
        <p:spPr>
          <a:xfrm>
            <a:off x="328474" y="239697"/>
            <a:ext cx="2672178" cy="523220"/>
          </a:xfrm>
          <a:prstGeom prst="rect">
            <a:avLst/>
          </a:prstGeom>
          <a:noFill/>
        </p:spPr>
        <p:txBody>
          <a:bodyPr wrap="square" rtlCol="0">
            <a:spAutoFit/>
          </a:bodyPr>
          <a:lstStyle/>
          <a:p>
            <a:r>
              <a:rPr lang="en-CA" sz="2800" dirty="0"/>
              <a:t>TONE</a:t>
            </a:r>
          </a:p>
        </p:txBody>
      </p:sp>
      <p:pic>
        <p:nvPicPr>
          <p:cNvPr id="3" name="Picture 2">
            <a:extLst>
              <a:ext uri="{FF2B5EF4-FFF2-40B4-BE49-F238E27FC236}">
                <a16:creationId xmlns:a16="http://schemas.microsoft.com/office/drawing/2014/main" id="{DFCE7C0F-034D-4086-8A38-E53784A66B93}"/>
              </a:ext>
            </a:extLst>
          </p:cNvPr>
          <p:cNvPicPr>
            <a:picLocks noChangeAspect="1"/>
          </p:cNvPicPr>
          <p:nvPr/>
        </p:nvPicPr>
        <p:blipFill>
          <a:blip r:embed="rId5"/>
          <a:stretch>
            <a:fillRect/>
          </a:stretch>
        </p:blipFill>
        <p:spPr>
          <a:xfrm>
            <a:off x="5093121" y="1880482"/>
            <a:ext cx="2005758" cy="3097036"/>
          </a:xfrm>
          <a:prstGeom prst="rect">
            <a:avLst/>
          </a:prstGeom>
        </p:spPr>
      </p:pic>
      <p:pic>
        <p:nvPicPr>
          <p:cNvPr id="19" name="Picture 18">
            <a:extLst>
              <a:ext uri="{FF2B5EF4-FFF2-40B4-BE49-F238E27FC236}">
                <a16:creationId xmlns:a16="http://schemas.microsoft.com/office/drawing/2014/main" id="{7E5F018E-553F-4767-8EC0-4F4DE4E18E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94058" y="0"/>
            <a:ext cx="3697943" cy="2786723"/>
          </a:xfrm>
          <a:prstGeom prst="rect">
            <a:avLst/>
          </a:prstGeom>
        </p:spPr>
      </p:pic>
      <p:pic>
        <p:nvPicPr>
          <p:cNvPr id="17" name="Picture 16">
            <a:extLst>
              <a:ext uri="{FF2B5EF4-FFF2-40B4-BE49-F238E27FC236}">
                <a16:creationId xmlns:a16="http://schemas.microsoft.com/office/drawing/2014/main" id="{FC4D7505-89F1-40E6-A9BA-321924CE45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5812" y="4465366"/>
            <a:ext cx="4486188" cy="2392634"/>
          </a:xfrm>
          <a:prstGeom prst="rect">
            <a:avLst/>
          </a:prstGeom>
        </p:spPr>
      </p:pic>
      <p:pic>
        <p:nvPicPr>
          <p:cNvPr id="11" name="Picture 10">
            <a:extLst>
              <a:ext uri="{FF2B5EF4-FFF2-40B4-BE49-F238E27FC236}">
                <a16:creationId xmlns:a16="http://schemas.microsoft.com/office/drawing/2014/main" id="{1D81DFCF-AC2D-4B28-9173-73606D099C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94058" y="2523478"/>
            <a:ext cx="3680188" cy="1941888"/>
          </a:xfrm>
          <a:prstGeom prst="rect">
            <a:avLst/>
          </a:prstGeom>
        </p:spPr>
      </p:pic>
      <p:pic>
        <p:nvPicPr>
          <p:cNvPr id="27" name="Picture 26">
            <a:extLst>
              <a:ext uri="{FF2B5EF4-FFF2-40B4-BE49-F238E27FC236}">
                <a16:creationId xmlns:a16="http://schemas.microsoft.com/office/drawing/2014/main" id="{B4109F72-2731-4633-B024-3A31057906A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23194" y="2523478"/>
            <a:ext cx="2897122" cy="2167261"/>
          </a:xfrm>
          <a:prstGeom prst="rect">
            <a:avLst/>
          </a:prstGeom>
        </p:spPr>
      </p:pic>
      <p:pic>
        <p:nvPicPr>
          <p:cNvPr id="25" name="Picture 24">
            <a:extLst>
              <a:ext uri="{FF2B5EF4-FFF2-40B4-BE49-F238E27FC236}">
                <a16:creationId xmlns:a16="http://schemas.microsoft.com/office/drawing/2014/main" id="{0C44B744-A363-46FA-AE8D-970CEEE7CAB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90600" y="2523478"/>
            <a:ext cx="3746614" cy="2539057"/>
          </a:xfrm>
          <a:prstGeom prst="rect">
            <a:avLst/>
          </a:prstGeom>
        </p:spPr>
      </p:pic>
      <p:pic>
        <p:nvPicPr>
          <p:cNvPr id="9" name="Picture 8">
            <a:extLst>
              <a:ext uri="{FF2B5EF4-FFF2-40B4-BE49-F238E27FC236}">
                <a16:creationId xmlns:a16="http://schemas.microsoft.com/office/drawing/2014/main" id="{8F84D387-D992-4174-ABC5-84829FFBF4F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52909" y="4690739"/>
            <a:ext cx="3922752" cy="2167261"/>
          </a:xfrm>
          <a:prstGeom prst="rect">
            <a:avLst/>
          </a:prstGeom>
        </p:spPr>
      </p:pic>
      <p:sp>
        <p:nvSpPr>
          <p:cNvPr id="28" name="TextBox 27">
            <a:extLst>
              <a:ext uri="{FF2B5EF4-FFF2-40B4-BE49-F238E27FC236}">
                <a16:creationId xmlns:a16="http://schemas.microsoft.com/office/drawing/2014/main" id="{047D86EB-1013-4295-BB10-B98D7FA6BDFE}"/>
              </a:ext>
            </a:extLst>
          </p:cNvPr>
          <p:cNvSpPr txBox="1"/>
          <p:nvPr/>
        </p:nvSpPr>
        <p:spPr>
          <a:xfrm>
            <a:off x="126441" y="4343208"/>
            <a:ext cx="3440490" cy="2862322"/>
          </a:xfrm>
          <a:prstGeom prst="rect">
            <a:avLst/>
          </a:prstGeom>
          <a:noFill/>
        </p:spPr>
        <p:txBody>
          <a:bodyPr wrap="square" rtlCol="0">
            <a:spAutoFit/>
          </a:bodyPr>
          <a:lstStyle/>
          <a:p>
            <a:r>
              <a:rPr lang="en-CA" dirty="0"/>
              <a:t>BOLD COLOURS, saturated blues, greens and reds, with a great deal of colour interludes.</a:t>
            </a:r>
          </a:p>
          <a:p>
            <a:endParaRPr lang="en-CA" dirty="0"/>
          </a:p>
          <a:p>
            <a:r>
              <a:rPr lang="en-CA" dirty="0"/>
              <a:t>STRONG CAMERA MOVEMENTS. Slow, circular, drawn out emotional movements, with tight personal engagements.</a:t>
            </a:r>
          </a:p>
          <a:p>
            <a:endParaRPr lang="en-CA" dirty="0"/>
          </a:p>
          <a:p>
            <a:endParaRPr lang="en-CA" dirty="0"/>
          </a:p>
        </p:txBody>
      </p:sp>
    </p:spTree>
    <p:extLst>
      <p:ext uri="{BB962C8B-B14F-4D97-AF65-F5344CB8AC3E}">
        <p14:creationId xmlns:p14="http://schemas.microsoft.com/office/powerpoint/2010/main" val="2239618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55F3C3-2F7C-454C-B4AC-02200BE233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99" y="73241"/>
            <a:ext cx="4576932" cy="2574524"/>
          </a:xfrm>
          <a:prstGeom prst="rect">
            <a:avLst/>
          </a:prstGeom>
        </p:spPr>
      </p:pic>
      <p:pic>
        <p:nvPicPr>
          <p:cNvPr id="7" name="Picture 6">
            <a:extLst>
              <a:ext uri="{FF2B5EF4-FFF2-40B4-BE49-F238E27FC236}">
                <a16:creationId xmlns:a16="http://schemas.microsoft.com/office/drawing/2014/main" id="{49BF2A62-A4FC-48F4-869F-BD183D0D4A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978" y="3500022"/>
            <a:ext cx="5697233" cy="3258105"/>
          </a:xfrm>
          <a:prstGeom prst="rect">
            <a:avLst/>
          </a:prstGeom>
        </p:spPr>
      </p:pic>
      <p:pic>
        <p:nvPicPr>
          <p:cNvPr id="17" name="Picture 16">
            <a:extLst>
              <a:ext uri="{FF2B5EF4-FFF2-40B4-BE49-F238E27FC236}">
                <a16:creationId xmlns:a16="http://schemas.microsoft.com/office/drawing/2014/main" id="{996EE2FF-245E-4902-A426-F3473C72B3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84" y="2277246"/>
            <a:ext cx="5484375" cy="2707504"/>
          </a:xfrm>
          <a:prstGeom prst="rect">
            <a:avLst/>
          </a:prstGeom>
        </p:spPr>
      </p:pic>
      <p:pic>
        <p:nvPicPr>
          <p:cNvPr id="19" name="Picture 18">
            <a:extLst>
              <a:ext uri="{FF2B5EF4-FFF2-40B4-BE49-F238E27FC236}">
                <a16:creationId xmlns:a16="http://schemas.microsoft.com/office/drawing/2014/main" id="{04C964E5-1E42-405D-B354-A078CC3F8A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8759" y="2751853"/>
            <a:ext cx="6559452" cy="4006274"/>
          </a:xfrm>
          <a:prstGeom prst="rect">
            <a:avLst/>
          </a:prstGeom>
        </p:spPr>
      </p:pic>
      <p:pic>
        <p:nvPicPr>
          <p:cNvPr id="5" name="Picture 4">
            <a:extLst>
              <a:ext uri="{FF2B5EF4-FFF2-40B4-BE49-F238E27FC236}">
                <a16:creationId xmlns:a16="http://schemas.microsoft.com/office/drawing/2014/main" id="{1FBB9F9B-1BB3-4CA7-97B8-5339C97E8A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49543" y="73241"/>
            <a:ext cx="4148668" cy="3111501"/>
          </a:xfrm>
          <a:prstGeom prst="rect">
            <a:avLst/>
          </a:prstGeom>
        </p:spPr>
      </p:pic>
      <p:pic>
        <p:nvPicPr>
          <p:cNvPr id="11" name="Picture 10">
            <a:extLst>
              <a:ext uri="{FF2B5EF4-FFF2-40B4-BE49-F238E27FC236}">
                <a16:creationId xmlns:a16="http://schemas.microsoft.com/office/drawing/2014/main" id="{2E682F10-35C7-400C-9378-B3B1EA8645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81452" y="73241"/>
            <a:ext cx="3111500" cy="3111500"/>
          </a:xfrm>
          <a:prstGeom prst="rect">
            <a:avLst/>
          </a:prstGeom>
        </p:spPr>
      </p:pic>
      <p:pic>
        <p:nvPicPr>
          <p:cNvPr id="13" name="Picture 12">
            <a:extLst>
              <a:ext uri="{FF2B5EF4-FFF2-40B4-BE49-F238E27FC236}">
                <a16:creationId xmlns:a16="http://schemas.microsoft.com/office/drawing/2014/main" id="{91A8E1D8-28C8-4455-9DB8-DC14DA30342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8515" y="4077255"/>
            <a:ext cx="5008100" cy="2707504"/>
          </a:xfrm>
          <a:prstGeom prst="rect">
            <a:avLst/>
          </a:prstGeom>
        </p:spPr>
      </p:pic>
      <p:pic>
        <p:nvPicPr>
          <p:cNvPr id="15" name="Picture 14">
            <a:extLst>
              <a:ext uri="{FF2B5EF4-FFF2-40B4-BE49-F238E27FC236}">
                <a16:creationId xmlns:a16="http://schemas.microsoft.com/office/drawing/2014/main" id="{AF6CDE50-A9BF-451E-B0A8-D93AE2778E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899" y="4077255"/>
            <a:ext cx="2760956" cy="2707504"/>
          </a:xfrm>
          <a:prstGeom prst="rect">
            <a:avLst/>
          </a:prstGeom>
        </p:spPr>
      </p:pic>
      <p:sp>
        <p:nvSpPr>
          <p:cNvPr id="22" name="TextBox 21">
            <a:extLst>
              <a:ext uri="{FF2B5EF4-FFF2-40B4-BE49-F238E27FC236}">
                <a16:creationId xmlns:a16="http://schemas.microsoft.com/office/drawing/2014/main" id="{4DDE4865-64EC-4897-A0A9-2518AE8CEEC1}"/>
              </a:ext>
            </a:extLst>
          </p:cNvPr>
          <p:cNvSpPr txBox="1"/>
          <p:nvPr/>
        </p:nvSpPr>
        <p:spPr>
          <a:xfrm>
            <a:off x="390617" y="239697"/>
            <a:ext cx="3604334" cy="400110"/>
          </a:xfrm>
          <a:prstGeom prst="rect">
            <a:avLst/>
          </a:prstGeom>
          <a:noFill/>
        </p:spPr>
        <p:txBody>
          <a:bodyPr wrap="square" rtlCol="0">
            <a:spAutoFit/>
          </a:bodyPr>
          <a:lstStyle/>
          <a:p>
            <a:r>
              <a:rPr lang="en-CA" sz="2000" dirty="0"/>
              <a:t>TONE CONT’D</a:t>
            </a:r>
          </a:p>
        </p:txBody>
      </p:sp>
    </p:spTree>
    <p:extLst>
      <p:ext uri="{BB962C8B-B14F-4D97-AF65-F5344CB8AC3E}">
        <p14:creationId xmlns:p14="http://schemas.microsoft.com/office/powerpoint/2010/main" val="311063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3E05B9-68CC-4676-B9C9-69CB0B337037}"/>
              </a:ext>
            </a:extLst>
          </p:cNvPr>
          <p:cNvSpPr txBox="1"/>
          <p:nvPr/>
        </p:nvSpPr>
        <p:spPr>
          <a:xfrm>
            <a:off x="3047260" y="3246553"/>
            <a:ext cx="6094520" cy="369332"/>
          </a:xfrm>
          <a:prstGeom prst="rect">
            <a:avLst/>
          </a:prstGeom>
          <a:noFill/>
        </p:spPr>
        <p:txBody>
          <a:bodyPr wrap="square">
            <a:spAutoFit/>
          </a:bodyPr>
          <a:lstStyle/>
          <a:p>
            <a:r>
              <a:rPr lang="en-CA" b="0" dirty="0">
                <a:effectLst/>
              </a:rPr>
              <a:t> </a:t>
            </a:r>
            <a:endParaRPr lang="en-CA" dirty="0"/>
          </a:p>
        </p:txBody>
      </p:sp>
      <p:sp>
        <p:nvSpPr>
          <p:cNvPr id="5" name="TextBox 4">
            <a:extLst>
              <a:ext uri="{FF2B5EF4-FFF2-40B4-BE49-F238E27FC236}">
                <a16:creationId xmlns:a16="http://schemas.microsoft.com/office/drawing/2014/main" id="{709E82F7-EB34-477F-9DE8-43754D8A89E7}"/>
              </a:ext>
            </a:extLst>
          </p:cNvPr>
          <p:cNvSpPr txBox="1"/>
          <p:nvPr/>
        </p:nvSpPr>
        <p:spPr>
          <a:xfrm>
            <a:off x="3047260" y="3246553"/>
            <a:ext cx="6094520" cy="369332"/>
          </a:xfrm>
          <a:prstGeom prst="rect">
            <a:avLst/>
          </a:prstGeom>
          <a:noFill/>
        </p:spPr>
        <p:txBody>
          <a:bodyPr wrap="square">
            <a:spAutoFit/>
          </a:bodyPr>
          <a:lstStyle/>
          <a:p>
            <a:r>
              <a:rPr lang="en-CA" b="0" dirty="0">
                <a:effectLst/>
              </a:rPr>
              <a:t> </a:t>
            </a:r>
            <a:endParaRPr lang="en-CA" dirty="0"/>
          </a:p>
        </p:txBody>
      </p:sp>
      <p:sp>
        <p:nvSpPr>
          <p:cNvPr id="6" name="TextBox 5">
            <a:extLst>
              <a:ext uri="{FF2B5EF4-FFF2-40B4-BE49-F238E27FC236}">
                <a16:creationId xmlns:a16="http://schemas.microsoft.com/office/drawing/2014/main" id="{3546E293-78F0-4701-A8AE-5A1C97EDBDBA}"/>
              </a:ext>
            </a:extLst>
          </p:cNvPr>
          <p:cNvSpPr txBox="1"/>
          <p:nvPr/>
        </p:nvSpPr>
        <p:spPr>
          <a:xfrm>
            <a:off x="248575" y="221942"/>
            <a:ext cx="5033639" cy="1508105"/>
          </a:xfrm>
          <a:prstGeom prst="rect">
            <a:avLst/>
          </a:prstGeom>
          <a:noFill/>
        </p:spPr>
        <p:txBody>
          <a:bodyPr wrap="square" rtlCol="0">
            <a:spAutoFit/>
          </a:bodyPr>
          <a:lstStyle/>
          <a:p>
            <a:pPr rtl="0">
              <a:spcBef>
                <a:spcPts val="0"/>
              </a:spcBef>
              <a:spcAft>
                <a:spcPts val="0"/>
              </a:spcAft>
            </a:pPr>
            <a:r>
              <a:rPr lang="en-CA" sz="2800" b="0" i="0" u="none" strike="noStrike" dirty="0">
                <a:solidFill>
                  <a:srgbClr val="ED3492"/>
                </a:solidFill>
                <a:effectLst/>
                <a:latin typeface="Oswald"/>
              </a:rPr>
              <a:t>Filmmaker</a:t>
            </a:r>
            <a:endParaRPr lang="en-CA" sz="2800" b="0" dirty="0">
              <a:effectLst/>
            </a:endParaRPr>
          </a:p>
          <a:p>
            <a:pPr rtl="0">
              <a:spcBef>
                <a:spcPts val="0"/>
              </a:spcBef>
              <a:spcAft>
                <a:spcPts val="0"/>
              </a:spcAft>
            </a:pPr>
            <a:r>
              <a:rPr lang="en-CA" sz="2800" b="0" i="0" u="none" strike="noStrike" dirty="0">
                <a:solidFill>
                  <a:srgbClr val="FFFFFF"/>
                </a:solidFill>
                <a:effectLst/>
                <a:latin typeface="Oswald"/>
              </a:rPr>
              <a:t>Jonny Kidney - Writer/Producer</a:t>
            </a:r>
            <a:endParaRPr lang="en-CA" sz="2800" b="0" dirty="0">
              <a:effectLst/>
            </a:endParaRPr>
          </a:p>
          <a:p>
            <a:br>
              <a:rPr lang="en-CA" dirty="0"/>
            </a:br>
            <a:endParaRPr lang="en-CA" dirty="0"/>
          </a:p>
        </p:txBody>
      </p:sp>
      <p:sp>
        <p:nvSpPr>
          <p:cNvPr id="7" name="TextBox 6">
            <a:extLst>
              <a:ext uri="{FF2B5EF4-FFF2-40B4-BE49-F238E27FC236}">
                <a16:creationId xmlns:a16="http://schemas.microsoft.com/office/drawing/2014/main" id="{6D0CEAA2-359F-458F-BCDA-3B061858D23D}"/>
              </a:ext>
            </a:extLst>
          </p:cNvPr>
          <p:cNvSpPr txBox="1"/>
          <p:nvPr/>
        </p:nvSpPr>
        <p:spPr>
          <a:xfrm>
            <a:off x="248575" y="1455938"/>
            <a:ext cx="5663953" cy="6401753"/>
          </a:xfrm>
          <a:prstGeom prst="rect">
            <a:avLst/>
          </a:prstGeom>
          <a:noFill/>
        </p:spPr>
        <p:txBody>
          <a:bodyPr wrap="square" rtlCol="0">
            <a:spAutoFit/>
          </a:bodyPr>
          <a:lstStyle/>
          <a:p>
            <a:pPr rtl="0">
              <a:spcBef>
                <a:spcPts val="1200"/>
              </a:spcBef>
              <a:spcAft>
                <a:spcPts val="1200"/>
              </a:spcAft>
            </a:pPr>
            <a:r>
              <a:rPr lang="en-US" sz="1600" b="0" i="0" u="none" strike="noStrike" dirty="0">
                <a:solidFill>
                  <a:srgbClr val="FFFFFF"/>
                </a:solidFill>
                <a:effectLst/>
                <a:latin typeface="Arial" panose="020B0604020202020204" pitchFamily="34" charset="0"/>
              </a:rPr>
              <a:t>Jonny Kidney is a graduate of Broadcast and Online Journalism at BCIT, and VSF, and has worked in the Film and Television, and Tech industries for the past 7 years. If it’s one thing he knows and does well, it’s the organization to write, produce and deliver compelling, engaging content. He has the skills to master and guide media platforms, storytelling and video content in a clear and organized manner.  With his experience in filming news stories, documentaries, giving interviews and editing, he possesses a wide array of skills needed to produce and guide a project from start to finish.</a:t>
            </a:r>
          </a:p>
          <a:p>
            <a:pPr rtl="0">
              <a:spcBef>
                <a:spcPts val="1200"/>
              </a:spcBef>
              <a:spcAft>
                <a:spcPts val="1200"/>
              </a:spcAft>
            </a:pPr>
            <a:r>
              <a:rPr lang="en-US" sz="1600" dirty="0">
                <a:solidFill>
                  <a:srgbClr val="FFFFFF"/>
                </a:solidFill>
                <a:latin typeface="Arial" panose="020B0604020202020204" pitchFamily="34" charset="0"/>
              </a:rPr>
              <a:t>Jonny is a producer with </a:t>
            </a:r>
            <a:r>
              <a:rPr lang="en-US" sz="1600" dirty="0">
                <a:solidFill>
                  <a:srgbClr val="FFFFFF"/>
                </a:solidFill>
                <a:latin typeface="Arial" panose="020B0604020202020204" pitchFamily="34" charset="0"/>
                <a:hlinkClick r:id="rId2"/>
              </a:rPr>
              <a:t>CTM Media</a:t>
            </a:r>
            <a:r>
              <a:rPr lang="en-US" sz="1600" dirty="0">
                <a:solidFill>
                  <a:srgbClr val="FFFFFF"/>
                </a:solidFill>
                <a:latin typeface="Arial" panose="020B0604020202020204" pitchFamily="34" charset="0"/>
              </a:rPr>
              <a:t>.</a:t>
            </a:r>
            <a:endParaRPr lang="en-US" sz="1600" dirty="0"/>
          </a:p>
          <a:p>
            <a:pPr rtl="0">
              <a:spcBef>
                <a:spcPts val="1200"/>
              </a:spcBef>
              <a:spcAft>
                <a:spcPts val="1200"/>
              </a:spcAft>
            </a:pPr>
            <a:r>
              <a:rPr lang="en-US" sz="1600" b="0" i="0" u="none" strike="noStrike" dirty="0">
                <a:solidFill>
                  <a:srgbClr val="FFFFFF"/>
                </a:solidFill>
                <a:effectLst/>
                <a:latin typeface="Arial" panose="020B0604020202020204" pitchFamily="34" charset="0"/>
              </a:rPr>
              <a:t>Jonny prides himself on his collaborative relationships with colleagues and crews. As a producer, and writer, he has planned, coordinated and orchestrated filming of various marketing campaigns for a wide array of clients stemming from the provincial and municipality sector to corporate and private companies, and products. </a:t>
            </a:r>
          </a:p>
          <a:p>
            <a:pPr rtl="0">
              <a:spcBef>
                <a:spcPts val="1200"/>
              </a:spcBef>
              <a:spcAft>
                <a:spcPts val="1200"/>
              </a:spcAft>
            </a:pPr>
            <a:endParaRPr lang="en-US" sz="1600" b="0" dirty="0">
              <a:effectLst/>
            </a:endParaRPr>
          </a:p>
          <a:p>
            <a:br>
              <a:rPr lang="en-US" dirty="0"/>
            </a:br>
            <a:endParaRPr lang="en-CA" dirty="0"/>
          </a:p>
        </p:txBody>
      </p:sp>
      <p:pic>
        <p:nvPicPr>
          <p:cNvPr id="9" name="Picture 8">
            <a:extLst>
              <a:ext uri="{FF2B5EF4-FFF2-40B4-BE49-F238E27FC236}">
                <a16:creationId xmlns:a16="http://schemas.microsoft.com/office/drawing/2014/main" id="{FB21D898-CF94-4AD8-A9AF-96822727CD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6829" y="233039"/>
            <a:ext cx="4261281" cy="6391922"/>
          </a:xfrm>
          <a:prstGeom prst="rect">
            <a:avLst/>
          </a:prstGeom>
        </p:spPr>
      </p:pic>
    </p:spTree>
    <p:extLst>
      <p:ext uri="{BB962C8B-B14F-4D97-AF65-F5344CB8AC3E}">
        <p14:creationId xmlns:p14="http://schemas.microsoft.com/office/powerpoint/2010/main" val="1136284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BC5572-FC33-4C1C-8DEE-C2CF75A756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1370693" y="1250339"/>
            <a:ext cx="9440034" cy="2648381"/>
          </a:xfrm>
        </p:spPr>
        <p:txBody>
          <a:bodyPr>
            <a:normAutofit/>
          </a:bodyPr>
          <a:lstStyle/>
          <a:p>
            <a:r>
              <a:rPr lang="en-US" sz="7200" dirty="0">
                <a:latin typeface="Bauhaus 93" panose="04030905020B02020C02" pitchFamily="82" charset="0"/>
              </a:rPr>
              <a:t>DROP</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1370693" y="3910649"/>
            <a:ext cx="9440034" cy="1397951"/>
          </a:xfrm>
        </p:spPr>
        <p:txBody>
          <a:bodyPr>
            <a:normAutofit/>
          </a:bodyPr>
          <a:lstStyle/>
          <a:p>
            <a:r>
              <a:rPr lang="en-US" sz="2800" dirty="0"/>
              <a:t>By Jonny Kidney</a:t>
            </a:r>
          </a:p>
        </p:txBody>
      </p:sp>
      <p:sp>
        <p:nvSpPr>
          <p:cNvPr id="4" name="TextBox 3">
            <a:extLst>
              <a:ext uri="{FF2B5EF4-FFF2-40B4-BE49-F238E27FC236}">
                <a16:creationId xmlns:a16="http://schemas.microsoft.com/office/drawing/2014/main" id="{23E70B3F-7F9D-4E19-A8C6-105A84305FFB}"/>
              </a:ext>
            </a:extLst>
          </p:cNvPr>
          <p:cNvSpPr txBox="1"/>
          <p:nvPr/>
        </p:nvSpPr>
        <p:spPr>
          <a:xfrm>
            <a:off x="399495" y="5149049"/>
            <a:ext cx="3701988" cy="1200329"/>
          </a:xfrm>
          <a:prstGeom prst="rect">
            <a:avLst/>
          </a:prstGeom>
          <a:noFill/>
        </p:spPr>
        <p:txBody>
          <a:bodyPr wrap="square" rtlCol="0">
            <a:spAutoFit/>
          </a:bodyPr>
          <a:lstStyle/>
          <a:p>
            <a:r>
              <a:rPr lang="en-CA" dirty="0"/>
              <a:t>Jonny Kidney – Writer/Producer</a:t>
            </a:r>
          </a:p>
          <a:p>
            <a:r>
              <a:rPr lang="en-CA" dirty="0">
                <a:hlinkClick r:id="rId3">
                  <a:extLst>
                    <a:ext uri="{A12FA001-AC4F-418D-AE19-62706E023703}">
                      <ahyp:hlinkClr xmlns:ahyp="http://schemas.microsoft.com/office/drawing/2018/hyperlinkcolor" val="tx"/>
                    </a:ext>
                  </a:extLst>
                </a:hlinkClick>
              </a:rPr>
              <a:t>jonnykidney@gmail.com</a:t>
            </a:r>
            <a:endParaRPr lang="en-CA" dirty="0"/>
          </a:p>
          <a:p>
            <a:r>
              <a:rPr lang="en-CA" dirty="0"/>
              <a:t>P: 604-561-5976</a:t>
            </a:r>
          </a:p>
          <a:p>
            <a:r>
              <a:rPr lang="en-CA" dirty="0"/>
              <a:t>Jonnykidney.com</a:t>
            </a:r>
          </a:p>
        </p:txBody>
      </p:sp>
    </p:spTree>
    <p:extLst>
      <p:ext uri="{BB962C8B-B14F-4D97-AF65-F5344CB8AC3E}">
        <p14:creationId xmlns:p14="http://schemas.microsoft.com/office/powerpoint/2010/main" val="30782430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offee">
      <a:dk1>
        <a:sysClr val="windowText" lastClr="000000"/>
      </a:dk1>
      <a:lt1>
        <a:sysClr val="window" lastClr="FFFFFF"/>
      </a:lt1>
      <a:dk2>
        <a:srgbClr val="4E3B30"/>
      </a:dk2>
      <a:lt2>
        <a:srgbClr val="F4EEDC"/>
      </a:lt2>
      <a:accent1>
        <a:srgbClr val="CC830E"/>
      </a:accent1>
      <a:accent2>
        <a:srgbClr val="B54C2D"/>
      </a:accent2>
      <a:accent3>
        <a:srgbClr val="99570C"/>
      </a:accent3>
      <a:accent4>
        <a:srgbClr val="C17529"/>
      </a:accent4>
      <a:accent5>
        <a:srgbClr val="A19574"/>
      </a:accent5>
      <a:accent6>
        <a:srgbClr val="A49518"/>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THREE.pptx" id="{E781C72B-3D65-4B8D-9071-33B66AF0EF30}" vid="{3A5A58F2-9BE1-435C-B12D-88FD9BF70179}"/>
    </a:ext>
  </a:extLst>
</a:theme>
</file>

<file path=docProps/app.xml><?xml version="1.0" encoding="utf-8"?>
<Properties xmlns="http://schemas.openxmlformats.org/officeDocument/2006/extended-properties" xmlns:vt="http://schemas.openxmlformats.org/officeDocument/2006/docPropsVTypes">
  <Template>{F6097DF3-EC3E-4E8C-92D9-80D69280333B}tf12214701</Template>
  <TotalTime>10093</TotalTime>
  <Words>947</Words>
  <Application>Microsoft Office PowerPoint</Application>
  <PresentationFormat>Widescreen</PresentationFormat>
  <Paragraphs>63</Paragraphs>
  <Slides>9</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Links</vt:lpstr>
      </vt:variant>
      <vt:variant>
        <vt:i4>1</vt:i4>
      </vt:variant>
      <vt:variant>
        <vt:lpstr>Slide Titles</vt:lpstr>
      </vt:variant>
      <vt:variant>
        <vt:i4>9</vt:i4>
      </vt:variant>
    </vt:vector>
  </HeadingPairs>
  <TitlesOfParts>
    <vt:vector size="19" baseType="lpstr">
      <vt:lpstr>Arial</vt:lpstr>
      <vt:lpstr>Bauhaus 93</vt:lpstr>
      <vt:lpstr>Calibri</vt:lpstr>
      <vt:lpstr>Goudy Old Style</vt:lpstr>
      <vt:lpstr>Helvetica Neue</vt:lpstr>
      <vt:lpstr>Helvetica Neue Light</vt:lpstr>
      <vt:lpstr>Oswald</vt:lpstr>
      <vt:lpstr>Wingdings 2</vt:lpstr>
      <vt:lpstr>SlateVTI</vt:lpstr>
      <vt:lpstr>C:\Users\bigki\Pictures\Drop\Drop.pdf</vt:lpstr>
      <vt:lpstr>DROP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DROP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DROP</dc:title>
  <dc:creator>Jonathan Kidney</dc:creator>
  <cp:lastModifiedBy>Jonathan Kidney</cp:lastModifiedBy>
  <cp:revision>59</cp:revision>
  <dcterms:created xsi:type="dcterms:W3CDTF">2020-07-29T23:03:16Z</dcterms:created>
  <dcterms:modified xsi:type="dcterms:W3CDTF">2020-08-05T23:16:38Z</dcterms:modified>
</cp:coreProperties>
</file>